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8" r:id="rId1"/>
  </p:sldMasterIdLst>
  <p:notesMasterIdLst>
    <p:notesMasterId r:id="rId26"/>
  </p:notesMasterIdLst>
  <p:sldIdLst>
    <p:sldId id="256" r:id="rId2"/>
    <p:sldId id="279" r:id="rId3"/>
    <p:sldId id="258" r:id="rId4"/>
    <p:sldId id="267" r:id="rId5"/>
    <p:sldId id="282" r:id="rId6"/>
    <p:sldId id="269" r:id="rId7"/>
    <p:sldId id="270" r:id="rId8"/>
    <p:sldId id="268" r:id="rId9"/>
    <p:sldId id="259" r:id="rId10"/>
    <p:sldId id="260" r:id="rId11"/>
    <p:sldId id="271" r:id="rId12"/>
    <p:sldId id="273" r:id="rId13"/>
    <p:sldId id="274" r:id="rId14"/>
    <p:sldId id="283" r:id="rId15"/>
    <p:sldId id="275" r:id="rId16"/>
    <p:sldId id="257" r:id="rId17"/>
    <p:sldId id="276" r:id="rId18"/>
    <p:sldId id="277" r:id="rId19"/>
    <p:sldId id="278" r:id="rId20"/>
    <p:sldId id="261" r:id="rId21"/>
    <p:sldId id="284" r:id="rId22"/>
    <p:sldId id="262" r:id="rId23"/>
    <p:sldId id="263" r:id="rId24"/>
    <p:sldId id="26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3" autoAdjust="0"/>
    <p:restoredTop sz="94577" autoAdjust="0"/>
  </p:normalViewPr>
  <p:slideViewPr>
    <p:cSldViewPr snapToGrid="0" snapToObjects="1">
      <p:cViewPr varScale="1">
        <p:scale>
          <a:sx n="76" d="100"/>
          <a:sy n="76" d="100"/>
        </p:scale>
        <p:origin x="-1368" y="-104"/>
      </p:cViewPr>
      <p:guideLst>
        <p:guide orient="horz" pos="2160"/>
        <p:guide pos="2880"/>
      </p:guideLst>
    </p:cSldViewPr>
  </p:slideViewPr>
  <p:outlineViewPr>
    <p:cViewPr>
      <p:scale>
        <a:sx n="33" d="100"/>
        <a:sy n="33" d="100"/>
      </p:scale>
      <p:origin x="216" y="1676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cat>
            <c:strRef>
              <c:f>Sheet1!$A$2:$A$6</c:f>
              <c:strCache>
                <c:ptCount val="5"/>
                <c:pt idx="0">
                  <c:v>Writing</c:v>
                </c:pt>
                <c:pt idx="1">
                  <c:v>Exams/Projects</c:v>
                </c:pt>
                <c:pt idx="2">
                  <c:v>Quizzes</c:v>
                </c:pt>
                <c:pt idx="3">
                  <c:v>HM/CL</c:v>
                </c:pt>
                <c:pt idx="4">
                  <c:v>Participation</c:v>
                </c:pt>
              </c:strCache>
            </c:strRef>
          </c:cat>
          <c:val>
            <c:numRef>
              <c:f>Sheet1!$B$2:$B$6</c:f>
              <c:numCache>
                <c:formatCode>General</c:formatCode>
                <c:ptCount val="5"/>
                <c:pt idx="0">
                  <c:v>30.0</c:v>
                </c:pt>
                <c:pt idx="1">
                  <c:v>30.0</c:v>
                </c:pt>
                <c:pt idx="2">
                  <c:v>20.0</c:v>
                </c:pt>
                <c:pt idx="3">
                  <c:v>20.0</c:v>
                </c:pt>
                <c:pt idx="4">
                  <c:v>5.0</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A0BA9E-5973-465C-8CE3-8C7EBE0486B8}" type="datetimeFigureOut">
              <a:rPr lang="en-US" smtClean="0"/>
              <a:t>8/29/16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9164FC-0A0E-4A37-9889-02C6AEC45BD5}" type="slidenum">
              <a:rPr lang="en-US" smtClean="0"/>
              <a:t>‹#›</a:t>
            </a:fld>
            <a:endParaRPr lang="en-US" dirty="0"/>
          </a:p>
        </p:txBody>
      </p:sp>
    </p:spTree>
    <p:extLst>
      <p:ext uri="{BB962C8B-B14F-4D97-AF65-F5344CB8AC3E}">
        <p14:creationId xmlns:p14="http://schemas.microsoft.com/office/powerpoint/2010/main" val="839560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9164FC-0A0E-4A37-9889-02C6AEC45BD5}" type="slidenum">
              <a:rPr lang="en-US" smtClean="0"/>
              <a:t>20</a:t>
            </a:fld>
            <a:endParaRPr lang="en-US" dirty="0"/>
          </a:p>
        </p:txBody>
      </p:sp>
    </p:spTree>
    <p:extLst>
      <p:ext uri="{BB962C8B-B14F-4D97-AF65-F5344CB8AC3E}">
        <p14:creationId xmlns:p14="http://schemas.microsoft.com/office/powerpoint/2010/main" val="132484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30E2307-1E40-4E12-8716-25BFDA8E7013}" type="datetime1">
              <a:rPr lang="en-US" smtClean="0"/>
              <a:pPr/>
              <a:t>8/29/16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744759D-0EFF-4FB2-9CCE-04E00944F0FE}"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FD9D02-426E-46C9-9EE9-0DE1EF8B2838}" type="datetime1">
              <a:rPr lang="en-US" smtClean="0"/>
              <a:pPr/>
              <a:t>8/29/16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B8AEBBE-F8B2-42CF-9895-E86A608384EB}" type="datetime1">
              <a:rPr lang="en-US" smtClean="0"/>
              <a:pPr/>
              <a:t>8/29/16</a:t>
            </a:fld>
            <a:endParaRPr lang="en-US" dirty="0"/>
          </a:p>
        </p:txBody>
      </p:sp>
      <p:sp>
        <p:nvSpPr>
          <p:cNvPr id="8" name="Slide Number Placeholder 7"/>
          <p:cNvSpPr>
            <a:spLocks noGrp="1"/>
          </p:cNvSpPr>
          <p:nvPr>
            <p:ph type="sldNum" sz="quarter" idx="11"/>
          </p:nvPr>
        </p:nvSpPr>
        <p:spPr/>
        <p:txBody>
          <a:bodyPr/>
          <a:lstStyle/>
          <a:p>
            <a:fld id="{687D7A59-36E2-48B9-B146-C1E59501F63F}"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1FAA6B6-10E5-4810-BC9F-DA72D8452E73}" type="datetime1">
              <a:rPr lang="en-US" smtClean="0"/>
              <a:pPr/>
              <a:t>8/29/16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D18D072-EF12-4AA2-BD71-ABC68B06D0E2}" type="datetime1">
              <a:rPr lang="en-US" smtClean="0"/>
              <a:pPr/>
              <a:t>8/29/16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CDBF60-6CC3-4B74-A60D-3486985E4346}" type="datetime1">
              <a:rPr lang="en-US" smtClean="0"/>
              <a:pPr/>
              <a:t>8/29/16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714818-984F-4759-BF72-A33BDC1963BD}" type="datetime1">
              <a:rPr lang="en-US" smtClean="0"/>
              <a:pPr/>
              <a:t>8/29/16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A7E191-5F94-4FC1-B823-BD7CABF7FA06}" type="datetime1">
              <a:rPr lang="en-US" smtClean="0"/>
              <a:pPr/>
              <a:t>8/29/16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856D55-EFBE-4F9B-8A5F-09D42CA22A9B}" type="datetime1">
              <a:rPr lang="en-US" smtClean="0"/>
              <a:pPr/>
              <a:t>8/29/16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687D7A59-36E2-48B9-B146-C1E59501F63F}" type="slidenum">
              <a:rPr lang="en-US" smtClean="0"/>
              <a:pPr/>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FCF5A-EA79-452C-A52C-1A2668C2E7DF}" type="datetime1">
              <a:rPr lang="en-US" smtClean="0"/>
              <a:pPr/>
              <a:t>8/29/16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5C4C28-BD4B-4892-9A2D-6E19BD753A9A}" type="datetime1">
              <a:rPr lang="en-US" smtClean="0"/>
              <a:pPr/>
              <a:t>8/29/16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9D1D110F-3F4E-48D9-B8AA-5D0E825AFDBA}" type="datetime1">
              <a:rPr lang="en-US" smtClean="0"/>
              <a:pPr/>
              <a:t>8/29/16</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687D7A59-36E2-48B9-B146-C1E59501F63F}" type="slidenum">
              <a:rPr lang="en-US" smtClean="0"/>
              <a:pPr/>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hf sldNum="0" hdr="0" ftr="0" dt="0"/>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blyt@pvpusd.ne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ictionary.com/browse/diverse" TargetMode="Externa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urnitin.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urnitin.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6000" dirty="0" err="1" smtClean="0"/>
              <a:t>Eng</a:t>
            </a:r>
            <a:r>
              <a:rPr lang="en-US" sz="6000" dirty="0" smtClean="0"/>
              <a:t> 4-</a:t>
            </a:r>
            <a:br>
              <a:rPr lang="en-US" sz="6000" dirty="0" smtClean="0"/>
            </a:br>
            <a:r>
              <a:rPr lang="en-US" sz="4400" dirty="0" smtClean="0"/>
              <a:t>Rules </a:t>
            </a:r>
            <a:r>
              <a:rPr lang="en-US" sz="4400" dirty="0"/>
              <a:t>&amp; Procedures</a:t>
            </a:r>
            <a:br>
              <a:rPr lang="en-US" sz="4400" dirty="0"/>
            </a:br>
            <a:endParaRPr lang="en-US" sz="6000" dirty="0"/>
          </a:p>
        </p:txBody>
      </p:sp>
      <p:sp>
        <p:nvSpPr>
          <p:cNvPr id="3" name="Subtitle 2"/>
          <p:cNvSpPr>
            <a:spLocks noGrp="1"/>
          </p:cNvSpPr>
          <p:nvPr>
            <p:ph type="subTitle" idx="1"/>
          </p:nvPr>
        </p:nvSpPr>
        <p:spPr>
          <a:xfrm>
            <a:off x="457200" y="3291322"/>
            <a:ext cx="6858000" cy="3135825"/>
          </a:xfrm>
        </p:spPr>
        <p:txBody>
          <a:bodyPr>
            <a:normAutofit/>
          </a:bodyPr>
          <a:lstStyle/>
          <a:p>
            <a:r>
              <a:rPr lang="en-US" sz="4400" dirty="0" smtClean="0"/>
              <a:t>Mrs. Bly</a:t>
            </a:r>
          </a:p>
          <a:p>
            <a:r>
              <a:rPr lang="en-US" sz="4400" dirty="0" smtClean="0"/>
              <a:t>Email: </a:t>
            </a:r>
            <a:r>
              <a:rPr lang="en-US" sz="4400" dirty="0" smtClean="0">
                <a:hlinkClick r:id="rId2"/>
              </a:rPr>
              <a:t>blyt@pvpusd.net</a:t>
            </a:r>
            <a:endParaRPr lang="en-US" sz="4400" dirty="0" smtClean="0"/>
          </a:p>
          <a:p>
            <a:endParaRPr lang="en-US" sz="4800" dirty="0" smtClean="0"/>
          </a:p>
          <a:p>
            <a:endParaRPr lang="en-US" sz="4800" dirty="0" smtClean="0"/>
          </a:p>
          <a:p>
            <a:endParaRPr lang="en-US" sz="4800" dirty="0"/>
          </a:p>
        </p:txBody>
      </p:sp>
    </p:spTree>
    <p:extLst>
      <p:ext uri="{BB962C8B-B14F-4D97-AF65-F5344CB8AC3E}">
        <p14:creationId xmlns:p14="http://schemas.microsoft.com/office/powerpoint/2010/main" val="417196587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718"/>
            <a:ext cx="8482115" cy="1100648"/>
          </a:xfrm>
        </p:spPr>
        <p:txBody>
          <a:bodyPr/>
          <a:lstStyle/>
          <a:p>
            <a:r>
              <a:rPr lang="en-US" dirty="0" smtClean="0"/>
              <a:t>Rules &amp; Procedures test</a:t>
            </a:r>
            <a:endParaRPr lang="en-US" dirty="0"/>
          </a:p>
        </p:txBody>
      </p:sp>
      <p:sp>
        <p:nvSpPr>
          <p:cNvPr id="3" name="Content Placeholder 2"/>
          <p:cNvSpPr>
            <a:spLocks noGrp="1"/>
          </p:cNvSpPr>
          <p:nvPr>
            <p:ph idx="1"/>
          </p:nvPr>
        </p:nvSpPr>
        <p:spPr/>
        <p:txBody>
          <a:bodyPr>
            <a:noAutofit/>
          </a:bodyPr>
          <a:lstStyle/>
          <a:p>
            <a:r>
              <a:rPr lang="en-US" sz="2400" dirty="0" smtClean="0"/>
              <a:t>Your first test of the year will be over the classroom rules and procedures listed in the Rules &amp; Procedure Contract</a:t>
            </a:r>
          </a:p>
          <a:p>
            <a:r>
              <a:rPr lang="en-US" sz="2400" u="sng" dirty="0" smtClean="0"/>
              <a:t>TEST on Sept 12</a:t>
            </a:r>
            <a:r>
              <a:rPr lang="en-US" sz="2400" u="sng" baseline="30000" dirty="0" smtClean="0"/>
              <a:t>th</a:t>
            </a:r>
            <a:r>
              <a:rPr lang="en-US" sz="2400" u="sng" dirty="0" smtClean="0"/>
              <a:t>/ Sept 13</a:t>
            </a:r>
            <a:r>
              <a:rPr lang="en-US" sz="2400" u="sng" baseline="30000" dirty="0" smtClean="0"/>
              <a:t>th</a:t>
            </a:r>
            <a:r>
              <a:rPr lang="en-US" sz="2400" u="sng" dirty="0" smtClean="0"/>
              <a:t> </a:t>
            </a:r>
          </a:p>
          <a:p>
            <a:r>
              <a:rPr lang="en-US" sz="2400" dirty="0" smtClean="0"/>
              <a:t>We will review the rules &amp; procedures in class, but it will be up to you to study and memorize the information.</a:t>
            </a:r>
            <a:endParaRPr lang="en-US" sz="2400" dirty="0"/>
          </a:p>
          <a:p>
            <a:r>
              <a:rPr lang="en-US" sz="2400" dirty="0" smtClean="0"/>
              <a:t>The last page of the contract MUST BE SIGNED by YOU &amp; a PARENT/GUARDIAN and turned in for points.</a:t>
            </a:r>
          </a:p>
          <a:p>
            <a:r>
              <a:rPr lang="en-US" sz="2400" u="sng" dirty="0" smtClean="0"/>
              <a:t>Due date of signed contract: Sept. 8</a:t>
            </a:r>
            <a:r>
              <a:rPr lang="en-US" sz="2400" u="sng" baseline="30000" dirty="0" smtClean="0"/>
              <a:t>th</a:t>
            </a:r>
            <a:r>
              <a:rPr lang="en-US" sz="2400" u="sng" dirty="0" smtClean="0"/>
              <a:t> / Sept 9</a:t>
            </a:r>
            <a:r>
              <a:rPr lang="en-US" sz="2400" u="sng" baseline="30000" dirty="0" smtClean="0"/>
              <a:t>th</a:t>
            </a:r>
            <a:endParaRPr lang="en-US" sz="2400" u="sng" dirty="0" smtClean="0"/>
          </a:p>
        </p:txBody>
      </p:sp>
    </p:spTree>
    <p:extLst>
      <p:ext uri="{BB962C8B-B14F-4D97-AF65-F5344CB8AC3E}">
        <p14:creationId xmlns:p14="http://schemas.microsoft.com/office/powerpoint/2010/main" val="210318205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My Expectations</a:t>
            </a:r>
            <a:endParaRPr lang="en-US" dirty="0"/>
          </a:p>
        </p:txBody>
      </p:sp>
      <p:sp>
        <p:nvSpPr>
          <p:cNvPr id="2" name="Content Placeholder 1"/>
          <p:cNvSpPr>
            <a:spLocks noGrp="1"/>
          </p:cNvSpPr>
          <p:nvPr>
            <p:ph idx="1"/>
          </p:nvPr>
        </p:nvSpPr>
        <p:spPr>
          <a:xfrm>
            <a:off x="872067" y="1720474"/>
            <a:ext cx="7408333" cy="4405689"/>
          </a:xfrm>
        </p:spPr>
        <p:txBody>
          <a:bodyPr>
            <a:normAutofit/>
          </a:bodyPr>
          <a:lstStyle/>
          <a:p>
            <a:r>
              <a:rPr lang="en-US" b="1" dirty="0"/>
              <a:t>Respect</a:t>
            </a:r>
          </a:p>
          <a:p>
            <a:pPr lvl="1"/>
            <a:r>
              <a:rPr lang="en-US" dirty="0"/>
              <a:t>We commit to respect each other.</a:t>
            </a:r>
          </a:p>
          <a:p>
            <a:r>
              <a:rPr lang="en-US" b="1" dirty="0"/>
              <a:t>Diligence </a:t>
            </a:r>
          </a:p>
          <a:p>
            <a:pPr marL="548640" lvl="2"/>
            <a:r>
              <a:rPr lang="en-US" dirty="0"/>
              <a:t>I </a:t>
            </a:r>
            <a:r>
              <a:rPr lang="en-US" dirty="0" smtClean="0"/>
              <a:t>will prepare lessons to help you access the material. I will use a variety of learning strategies.</a:t>
            </a:r>
          </a:p>
          <a:p>
            <a:pPr marL="548640" lvl="2"/>
            <a:r>
              <a:rPr lang="en-US" dirty="0" smtClean="0"/>
              <a:t>I </a:t>
            </a:r>
            <a:r>
              <a:rPr lang="en-US" dirty="0"/>
              <a:t>expect you to work </a:t>
            </a:r>
            <a:r>
              <a:rPr lang="en-US" dirty="0" smtClean="0"/>
              <a:t>diligently in every class.</a:t>
            </a:r>
            <a:endParaRPr lang="en-US" dirty="0"/>
          </a:p>
          <a:p>
            <a:r>
              <a:rPr lang="en-US" b="1" dirty="0" smtClean="0"/>
              <a:t>Class Discussions</a:t>
            </a:r>
            <a:endParaRPr lang="en-US" b="1" dirty="0"/>
          </a:p>
          <a:p>
            <a:pPr lvl="1"/>
            <a:r>
              <a:rPr lang="en-US" dirty="0" smtClean="0"/>
              <a:t>Raise your hand.  Listen to others. I will not talk over you. Equity cards will involve everyone. Pay attention.</a:t>
            </a:r>
            <a:endParaRPr lang="en-US" dirty="0"/>
          </a:p>
          <a:p>
            <a:r>
              <a:rPr lang="en-US" b="1" dirty="0" smtClean="0"/>
              <a:t>Integrity</a:t>
            </a:r>
          </a:p>
          <a:p>
            <a:pPr lvl="1"/>
            <a:r>
              <a:rPr lang="en-US" dirty="0" smtClean="0"/>
              <a:t>Do not cheat. Treat others as you wish to be treated.</a:t>
            </a:r>
            <a:endParaRPr lang="en-US" dirty="0"/>
          </a:p>
          <a:p>
            <a:endParaRPr lang="en-US" dirty="0"/>
          </a:p>
        </p:txBody>
      </p:sp>
    </p:spTree>
    <p:extLst>
      <p:ext uri="{BB962C8B-B14F-4D97-AF65-F5344CB8AC3E}">
        <p14:creationId xmlns:p14="http://schemas.microsoft.com/office/powerpoint/2010/main" val="241730767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Rules</a:t>
            </a:r>
            <a:endParaRPr lang="en-US" dirty="0"/>
          </a:p>
        </p:txBody>
      </p:sp>
      <p:sp>
        <p:nvSpPr>
          <p:cNvPr id="3" name="Content Placeholder 2"/>
          <p:cNvSpPr>
            <a:spLocks noGrp="1"/>
          </p:cNvSpPr>
          <p:nvPr>
            <p:ph idx="1"/>
          </p:nvPr>
        </p:nvSpPr>
        <p:spPr/>
        <p:txBody>
          <a:bodyPr/>
          <a:lstStyle/>
          <a:p>
            <a:pPr lvl="0"/>
            <a:r>
              <a:rPr lang="en-US" sz="2800" dirty="0" smtClean="0"/>
              <a:t>1. Be </a:t>
            </a:r>
            <a:r>
              <a:rPr lang="en-US" sz="2800" dirty="0"/>
              <a:t>an active, polite participant and a good listener.</a:t>
            </a:r>
            <a:endParaRPr lang="en-US" sz="3200" dirty="0"/>
          </a:p>
          <a:p>
            <a:pPr lvl="0"/>
            <a:r>
              <a:rPr lang="en-US" sz="2800" dirty="0" smtClean="0"/>
              <a:t>2. Respect </a:t>
            </a:r>
            <a:r>
              <a:rPr lang="en-US" sz="2800" dirty="0"/>
              <a:t>others and the classroom.</a:t>
            </a:r>
            <a:endParaRPr lang="en-US" sz="3200" dirty="0"/>
          </a:p>
          <a:p>
            <a:pPr lvl="0"/>
            <a:r>
              <a:rPr lang="en-US" sz="2800" dirty="0" smtClean="0"/>
              <a:t>3. Use </a:t>
            </a:r>
            <a:r>
              <a:rPr lang="en-US" sz="2800" dirty="0"/>
              <a:t>your time wisely by following classroom procedures.</a:t>
            </a:r>
            <a:endParaRPr lang="en-US" sz="3200" dirty="0"/>
          </a:p>
          <a:p>
            <a:pPr lvl="0"/>
            <a:r>
              <a:rPr lang="en-US" sz="2800" dirty="0" smtClean="0"/>
              <a:t>4. Bring </a:t>
            </a:r>
            <a:r>
              <a:rPr lang="en-US" sz="2800" dirty="0"/>
              <a:t>supplies and books to class everyday.</a:t>
            </a:r>
            <a:endParaRPr lang="en-US" sz="3200" dirty="0"/>
          </a:p>
          <a:p>
            <a:pPr lvl="0"/>
            <a:r>
              <a:rPr lang="en-US" sz="2800" dirty="0" smtClean="0"/>
              <a:t>5. Appreciate diversity</a:t>
            </a:r>
            <a:r>
              <a:rPr lang="en-US" sz="2800" dirty="0"/>
              <a:t>.</a:t>
            </a:r>
            <a:endParaRPr lang="en-US" sz="3200" dirty="0"/>
          </a:p>
          <a:p>
            <a:endParaRPr lang="en-US" dirty="0"/>
          </a:p>
        </p:txBody>
      </p:sp>
    </p:spTree>
    <p:extLst>
      <p:ext uri="{BB962C8B-B14F-4D97-AF65-F5344CB8AC3E}">
        <p14:creationId xmlns:p14="http://schemas.microsoft.com/office/powerpoint/2010/main" val="312680887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718"/>
            <a:ext cx="8482115" cy="933532"/>
          </a:xfrm>
        </p:spPr>
        <p:txBody>
          <a:bodyPr/>
          <a:lstStyle/>
          <a:p>
            <a:r>
              <a:rPr lang="en-US" dirty="0" smtClean="0"/>
              <a:t>Definition of </a:t>
            </a:r>
            <a:r>
              <a:rPr lang="en-US" sz="4400" dirty="0" smtClean="0"/>
              <a:t>diversity</a:t>
            </a:r>
            <a:r>
              <a:rPr lang="en-US" dirty="0" smtClean="0"/>
              <a:t>:</a:t>
            </a:r>
            <a:endParaRPr lang="en-US" dirty="0"/>
          </a:p>
        </p:txBody>
      </p:sp>
      <p:sp>
        <p:nvSpPr>
          <p:cNvPr id="3" name="Content Placeholder 2"/>
          <p:cNvSpPr>
            <a:spLocks noGrp="1"/>
          </p:cNvSpPr>
          <p:nvPr>
            <p:ph idx="1"/>
          </p:nvPr>
        </p:nvSpPr>
        <p:spPr>
          <a:xfrm>
            <a:off x="233926" y="2042906"/>
            <a:ext cx="7843274" cy="4691846"/>
          </a:xfrm>
        </p:spPr>
        <p:txBody>
          <a:bodyPr>
            <a:normAutofit lnSpcReduction="10000"/>
          </a:bodyPr>
          <a:lstStyle/>
          <a:p>
            <a:r>
              <a:rPr lang="en-US" i="1" dirty="0"/>
              <a:t>noun, </a:t>
            </a:r>
            <a:r>
              <a:rPr lang="en-US" dirty="0" smtClean="0"/>
              <a:t>plural: </a:t>
            </a:r>
            <a:r>
              <a:rPr lang="en-US" dirty="0"/>
              <a:t>diversities.</a:t>
            </a:r>
            <a:endParaRPr lang="en-US" b="0" dirty="0"/>
          </a:p>
          <a:p>
            <a:r>
              <a:rPr lang="en-US" b="0" dirty="0"/>
              <a:t>1</a:t>
            </a:r>
            <a:r>
              <a:rPr lang="en-US" b="0" dirty="0" smtClean="0"/>
              <a:t>. the </a:t>
            </a:r>
            <a:r>
              <a:rPr lang="en-US" b="0" dirty="0"/>
              <a:t>state or fact of being </a:t>
            </a:r>
            <a:r>
              <a:rPr lang="en-US" b="0" dirty="0" smtClean="0"/>
              <a:t>diverse; difference; unlikeness</a:t>
            </a:r>
            <a:endParaRPr lang="en-US" b="0" dirty="0">
              <a:hlinkClick r:id="rId2"/>
            </a:endParaRPr>
          </a:p>
          <a:p>
            <a:r>
              <a:rPr lang="en-US" b="0" i="1" dirty="0" smtClean="0"/>
              <a:t>                -diversity </a:t>
            </a:r>
            <a:r>
              <a:rPr lang="en-US" b="0" i="1" dirty="0"/>
              <a:t>of opinion</a:t>
            </a:r>
            <a:r>
              <a:rPr lang="en-US" b="0" i="1" dirty="0" smtClean="0"/>
              <a:t>.</a:t>
            </a:r>
          </a:p>
          <a:p>
            <a:endParaRPr lang="en-US" b="0" dirty="0"/>
          </a:p>
          <a:p>
            <a:r>
              <a:rPr lang="en-US" b="0" dirty="0"/>
              <a:t>2</a:t>
            </a:r>
            <a:r>
              <a:rPr lang="en-US" b="0" dirty="0" smtClean="0"/>
              <a:t>.variety</a:t>
            </a:r>
            <a:r>
              <a:rPr lang="en-US" b="0" dirty="0"/>
              <a:t>; </a:t>
            </a:r>
            <a:r>
              <a:rPr lang="en-US" b="0" dirty="0" err="1"/>
              <a:t>multiformity</a:t>
            </a:r>
            <a:r>
              <a:rPr lang="en-US" b="0" dirty="0" smtClean="0"/>
              <a:t>.</a:t>
            </a:r>
          </a:p>
          <a:p>
            <a:endParaRPr lang="en-US" b="0" dirty="0"/>
          </a:p>
          <a:p>
            <a:r>
              <a:rPr lang="en-US" b="0" dirty="0"/>
              <a:t>3</a:t>
            </a:r>
            <a:r>
              <a:rPr lang="en-US" b="0" dirty="0" smtClean="0"/>
              <a:t>.the </a:t>
            </a:r>
            <a:r>
              <a:rPr lang="en-US" b="0" dirty="0"/>
              <a:t>inclusion of </a:t>
            </a:r>
            <a:r>
              <a:rPr lang="en-US" b="0" dirty="0" smtClean="0"/>
              <a:t>individuals </a:t>
            </a:r>
            <a:r>
              <a:rPr lang="en-US" b="0" dirty="0"/>
              <a:t>representing more than one national origin, color, religion, socioeconomic stratum, sexual orientation, etc.:</a:t>
            </a:r>
          </a:p>
          <a:p>
            <a:r>
              <a:rPr lang="en-US" b="0" i="1" dirty="0" smtClean="0"/>
              <a:t>                -diversity </a:t>
            </a:r>
            <a:r>
              <a:rPr lang="en-US" b="0" i="1" dirty="0"/>
              <a:t>in the workplace</a:t>
            </a:r>
            <a:r>
              <a:rPr lang="en-US" b="0" i="1" dirty="0" smtClean="0"/>
              <a:t>.</a:t>
            </a:r>
          </a:p>
          <a:p>
            <a:endParaRPr lang="en-US" b="0" dirty="0"/>
          </a:p>
          <a:p>
            <a:r>
              <a:rPr lang="en-US" b="0" dirty="0"/>
              <a:t>4</a:t>
            </a:r>
            <a:r>
              <a:rPr lang="en-US" b="0" dirty="0" smtClean="0"/>
              <a:t>.a </a:t>
            </a:r>
            <a:r>
              <a:rPr lang="en-US" b="0" dirty="0"/>
              <a:t>point of difference.</a:t>
            </a:r>
            <a:endParaRPr lang="en-US" dirty="0"/>
          </a:p>
        </p:txBody>
      </p:sp>
      <p:pic>
        <p:nvPicPr>
          <p:cNvPr id="4" name="Picture 3"/>
          <p:cNvPicPr>
            <a:picLocks noChangeAspect="1"/>
          </p:cNvPicPr>
          <p:nvPr/>
        </p:nvPicPr>
        <p:blipFill>
          <a:blip r:embed="rId3"/>
          <a:stretch>
            <a:fillRect/>
          </a:stretch>
        </p:blipFill>
        <p:spPr>
          <a:xfrm>
            <a:off x="4491467" y="2981919"/>
            <a:ext cx="4140193" cy="1425739"/>
          </a:xfrm>
          <a:prstGeom prst="rect">
            <a:avLst/>
          </a:prstGeom>
        </p:spPr>
      </p:pic>
    </p:spTree>
    <p:extLst>
      <p:ext uri="{BB962C8B-B14F-4D97-AF65-F5344CB8AC3E}">
        <p14:creationId xmlns:p14="http://schemas.microsoft.com/office/powerpoint/2010/main" val="96911790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200326" cy="1371600"/>
          </a:xfrm>
        </p:spPr>
        <p:txBody>
          <a:bodyPr>
            <a:normAutofit fontScale="90000"/>
          </a:bodyPr>
          <a:lstStyle/>
          <a:p>
            <a:pPr algn="ctr"/>
            <a:r>
              <a:rPr lang="en-US" dirty="0" smtClean="0"/>
              <a:t>Participation points= </a:t>
            </a:r>
            <a:br>
              <a:rPr lang="en-US" dirty="0" smtClean="0"/>
            </a:br>
            <a:r>
              <a:rPr lang="en-US" dirty="0" smtClean="0"/>
              <a:t>5% of your grade</a:t>
            </a:r>
            <a:br>
              <a:rPr lang="en-US" dirty="0" smtClean="0"/>
            </a:br>
            <a:r>
              <a:rPr lang="en-US" i="1" u="sng" dirty="0" smtClean="0"/>
              <a:t>How to Gain points</a:t>
            </a:r>
            <a:r>
              <a:rPr lang="en-US" i="1" dirty="0" smtClean="0"/>
              <a:t>:</a:t>
            </a:r>
            <a:endParaRPr lang="en-US" i="1" dirty="0"/>
          </a:p>
        </p:txBody>
      </p:sp>
      <p:sp>
        <p:nvSpPr>
          <p:cNvPr id="3" name="Content Placeholder 2"/>
          <p:cNvSpPr>
            <a:spLocks noGrp="1"/>
          </p:cNvSpPr>
          <p:nvPr>
            <p:ph idx="1"/>
          </p:nvPr>
        </p:nvSpPr>
        <p:spPr>
          <a:xfrm>
            <a:off x="457200" y="1752600"/>
            <a:ext cx="8200326" cy="4992750"/>
          </a:xfrm>
        </p:spPr>
        <p:txBody>
          <a:bodyPr>
            <a:normAutofit lnSpcReduction="10000"/>
          </a:bodyPr>
          <a:lstStyle/>
          <a:p>
            <a:r>
              <a:rPr lang="en-US" dirty="0"/>
              <a:t>Since this is an English class, your communication skills as a member of this class are essential to your grade. </a:t>
            </a:r>
            <a:endParaRPr lang="en-US" dirty="0" smtClean="0"/>
          </a:p>
          <a:p>
            <a:r>
              <a:rPr lang="en-US" dirty="0" smtClean="0"/>
              <a:t>This will show up as an assignment in the grade book.</a:t>
            </a:r>
          </a:p>
          <a:p>
            <a:pPr lvl="1"/>
            <a:r>
              <a:rPr lang="en-US" dirty="0" smtClean="0"/>
              <a:t>Respecting </a:t>
            </a:r>
            <a:r>
              <a:rPr lang="en-US" dirty="0"/>
              <a:t>other students, </a:t>
            </a:r>
            <a:r>
              <a:rPr lang="en-US" dirty="0" smtClean="0"/>
              <a:t>Mrs. Bly, </a:t>
            </a:r>
            <a:r>
              <a:rPr lang="en-US" dirty="0"/>
              <a:t>and the classroom by keeping the room clean, picking up trash, organizing the bookshelf, etc</a:t>
            </a:r>
            <a:r>
              <a:rPr lang="en-US" dirty="0" smtClean="0"/>
              <a:t>.</a:t>
            </a:r>
            <a:endParaRPr lang="en-US" sz="2400" dirty="0"/>
          </a:p>
          <a:p>
            <a:pPr lvl="1"/>
            <a:r>
              <a:rPr lang="en-US" dirty="0"/>
              <a:t>Passing out papers, passing back graded papers, etc</a:t>
            </a:r>
            <a:r>
              <a:rPr lang="en-US" dirty="0" smtClean="0"/>
              <a:t>.</a:t>
            </a:r>
            <a:endParaRPr lang="en-US" sz="2400" dirty="0"/>
          </a:p>
          <a:p>
            <a:pPr lvl="1"/>
            <a:r>
              <a:rPr lang="en-US" dirty="0"/>
              <a:t>Helping a classmate or </a:t>
            </a:r>
            <a:r>
              <a:rPr lang="en-US" dirty="0" smtClean="0"/>
              <a:t>Mrs. Bly</a:t>
            </a:r>
            <a:endParaRPr lang="en-US" dirty="0"/>
          </a:p>
          <a:p>
            <a:pPr lvl="1"/>
            <a:r>
              <a:rPr lang="en-US" dirty="0" smtClean="0"/>
              <a:t>Being </a:t>
            </a:r>
            <a:r>
              <a:rPr lang="en-US" dirty="0"/>
              <a:t>an active participant in class discussions, raising your hand to speak, speaking at appropriate times and with an appropriate tone of voice, contributing insightful comments, sharing your journal entries with the class, etc.</a:t>
            </a:r>
            <a:endParaRPr lang="en-US" sz="2400" dirty="0"/>
          </a:p>
          <a:p>
            <a:pPr lvl="1"/>
            <a:r>
              <a:rPr lang="en-US" dirty="0"/>
              <a:t>Bringing your supplies and books to class everyday (including your O.R. book)</a:t>
            </a:r>
            <a:endParaRPr lang="en-US" sz="2400" dirty="0"/>
          </a:p>
          <a:p>
            <a:r>
              <a:rPr lang="en-US" dirty="0"/>
              <a:t>  </a:t>
            </a:r>
            <a:endParaRPr lang="en-US" sz="2400" dirty="0"/>
          </a:p>
          <a:p>
            <a:endParaRPr lang="en-US" dirty="0"/>
          </a:p>
        </p:txBody>
      </p:sp>
    </p:spTree>
    <p:extLst>
      <p:ext uri="{BB962C8B-B14F-4D97-AF65-F5344CB8AC3E}">
        <p14:creationId xmlns:p14="http://schemas.microsoft.com/office/powerpoint/2010/main" val="266264036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889668" cy="778310"/>
          </a:xfrm>
        </p:spPr>
        <p:txBody>
          <a:bodyPr>
            <a:normAutofit/>
          </a:bodyPr>
          <a:lstStyle/>
          <a:p>
            <a:r>
              <a:rPr lang="en-US" sz="3200" i="1" u="sng" dirty="0" smtClean="0"/>
              <a:t>How </a:t>
            </a:r>
            <a:r>
              <a:rPr lang="en-US" sz="3200" i="1" u="sng" dirty="0"/>
              <a:t>to </a:t>
            </a:r>
            <a:r>
              <a:rPr lang="en-US" sz="3200" i="1" u="sng" dirty="0" smtClean="0"/>
              <a:t>lose participation points</a:t>
            </a:r>
            <a:r>
              <a:rPr lang="en-US" sz="3200" i="1" dirty="0"/>
              <a:t>:</a:t>
            </a:r>
            <a:endParaRPr lang="en-US" sz="3200" dirty="0"/>
          </a:p>
        </p:txBody>
      </p:sp>
      <p:sp>
        <p:nvSpPr>
          <p:cNvPr id="3" name="Content Placeholder 2"/>
          <p:cNvSpPr>
            <a:spLocks noGrp="1"/>
          </p:cNvSpPr>
          <p:nvPr>
            <p:ph idx="1"/>
          </p:nvPr>
        </p:nvSpPr>
        <p:spPr>
          <a:xfrm>
            <a:off x="457200" y="778310"/>
            <a:ext cx="7620000" cy="5953385"/>
          </a:xfrm>
        </p:spPr>
        <p:txBody>
          <a:bodyPr>
            <a:normAutofit fontScale="92500" lnSpcReduction="20000"/>
          </a:bodyPr>
          <a:lstStyle/>
          <a:p>
            <a:r>
              <a:rPr lang="en-US" dirty="0" smtClean="0"/>
              <a:t>Ways </a:t>
            </a:r>
            <a:r>
              <a:rPr lang="en-US" dirty="0"/>
              <a:t>to </a:t>
            </a:r>
            <a:r>
              <a:rPr lang="en-US" i="1" dirty="0"/>
              <a:t>lose</a:t>
            </a:r>
            <a:r>
              <a:rPr lang="en-US" dirty="0"/>
              <a:t> participation points include, but are not limited to the following</a:t>
            </a:r>
            <a:r>
              <a:rPr lang="en-US" dirty="0" smtClean="0"/>
              <a:t>:</a:t>
            </a:r>
            <a:endParaRPr lang="en-US" sz="2400" dirty="0"/>
          </a:p>
          <a:p>
            <a:pPr lvl="0"/>
            <a:r>
              <a:rPr lang="en-US" dirty="0" smtClean="0">
                <a:latin typeface="Wingdings"/>
                <a:ea typeface="Wingdings"/>
                <a:cs typeface="Wingdings"/>
                <a:sym typeface="Wingdings"/>
              </a:rPr>
              <a:t></a:t>
            </a:r>
            <a:r>
              <a:rPr lang="en-US" dirty="0" smtClean="0"/>
              <a:t>Talking </a:t>
            </a:r>
            <a:r>
              <a:rPr lang="en-US" dirty="0"/>
              <a:t>without raising your hand and being called </a:t>
            </a:r>
            <a:r>
              <a:rPr lang="en-US" dirty="0" smtClean="0"/>
              <a:t>on</a:t>
            </a:r>
          </a:p>
          <a:p>
            <a:pPr lvl="0"/>
            <a:r>
              <a:rPr lang="en-US" dirty="0" smtClean="0">
                <a:latin typeface="Wingdings"/>
                <a:ea typeface="Wingdings"/>
                <a:cs typeface="Wingdings"/>
                <a:sym typeface="Wingdings"/>
              </a:rPr>
              <a:t></a:t>
            </a:r>
            <a:r>
              <a:rPr lang="en-US" dirty="0">
                <a:sym typeface="Wingdings"/>
              </a:rPr>
              <a:t>D</a:t>
            </a:r>
            <a:r>
              <a:rPr lang="en-US" dirty="0" smtClean="0"/>
              <a:t>oing </a:t>
            </a:r>
            <a:r>
              <a:rPr lang="en-US" dirty="0"/>
              <a:t>anything to disrupt the </a:t>
            </a:r>
            <a:r>
              <a:rPr lang="en-US" dirty="0" smtClean="0"/>
              <a:t>class</a:t>
            </a:r>
          </a:p>
          <a:p>
            <a:pPr lvl="0"/>
            <a:r>
              <a:rPr lang="en-US" dirty="0" smtClean="0">
                <a:latin typeface="Wingdings"/>
                <a:ea typeface="Wingdings"/>
                <a:cs typeface="Wingdings"/>
                <a:sym typeface="Wingdings"/>
              </a:rPr>
              <a:t></a:t>
            </a:r>
            <a:r>
              <a:rPr lang="en-US" dirty="0">
                <a:sym typeface="Wingdings"/>
              </a:rPr>
              <a:t>I</a:t>
            </a:r>
            <a:r>
              <a:rPr lang="en-US" dirty="0" smtClean="0"/>
              <a:t>nterrupting</a:t>
            </a:r>
            <a:r>
              <a:rPr lang="en-US" dirty="0"/>
              <a:t>, speaking or behaving rudely</a:t>
            </a:r>
            <a:endParaRPr lang="en-US" sz="2400" dirty="0"/>
          </a:p>
          <a:p>
            <a:pPr lvl="0"/>
            <a:r>
              <a:rPr lang="en-US" dirty="0" smtClean="0">
                <a:latin typeface="Wingdings"/>
                <a:ea typeface="Wingdings"/>
                <a:cs typeface="Wingdings"/>
                <a:sym typeface="Wingdings"/>
              </a:rPr>
              <a:t></a:t>
            </a:r>
            <a:r>
              <a:rPr lang="en-US" dirty="0" smtClean="0"/>
              <a:t>Moving </a:t>
            </a:r>
            <a:r>
              <a:rPr lang="en-US" dirty="0"/>
              <a:t>to another seat without </a:t>
            </a:r>
            <a:r>
              <a:rPr lang="en-US" dirty="0" smtClean="0"/>
              <a:t>permission</a:t>
            </a:r>
          </a:p>
          <a:p>
            <a:pPr lvl="0"/>
            <a:r>
              <a:rPr lang="en-US" dirty="0" smtClean="0">
                <a:latin typeface="Wingdings"/>
                <a:ea typeface="Wingdings"/>
                <a:cs typeface="Wingdings"/>
                <a:sym typeface="Wingdings"/>
              </a:rPr>
              <a:t></a:t>
            </a:r>
            <a:r>
              <a:rPr lang="en-US" dirty="0" smtClean="0"/>
              <a:t>Making </a:t>
            </a:r>
            <a:r>
              <a:rPr lang="en-US" dirty="0"/>
              <a:t>a mess or leaving trash on the </a:t>
            </a:r>
            <a:r>
              <a:rPr lang="en-US" dirty="0" smtClean="0"/>
              <a:t>ground (we SHARE this classroom!)</a:t>
            </a:r>
            <a:endParaRPr lang="en-US" dirty="0"/>
          </a:p>
          <a:p>
            <a:pPr lvl="0"/>
            <a:r>
              <a:rPr lang="en-US" dirty="0" smtClean="0">
                <a:latin typeface="Wingdings"/>
                <a:ea typeface="Wingdings"/>
                <a:cs typeface="Wingdings"/>
                <a:sym typeface="Wingdings"/>
              </a:rPr>
              <a:t></a:t>
            </a:r>
            <a:r>
              <a:rPr lang="en-US" dirty="0" smtClean="0"/>
              <a:t>Being </a:t>
            </a:r>
            <a:r>
              <a:rPr lang="en-US" dirty="0"/>
              <a:t>off-task, sleeping, putting your head down, or “goofing around”</a:t>
            </a:r>
          </a:p>
          <a:p>
            <a:pPr lvl="0"/>
            <a:r>
              <a:rPr lang="en-US" dirty="0" smtClean="0">
                <a:latin typeface="Wingdings"/>
                <a:ea typeface="Wingdings"/>
                <a:cs typeface="Wingdings"/>
                <a:sym typeface="Wingdings"/>
              </a:rPr>
              <a:t></a:t>
            </a:r>
            <a:r>
              <a:rPr lang="en-US" dirty="0" smtClean="0"/>
              <a:t>Hitting</a:t>
            </a:r>
            <a:r>
              <a:rPr lang="en-US" dirty="0"/>
              <a:t>/annoying/mocking someone else</a:t>
            </a:r>
          </a:p>
          <a:p>
            <a:r>
              <a:rPr lang="en-US" dirty="0"/>
              <a:t> </a:t>
            </a:r>
            <a:r>
              <a:rPr lang="en-US" dirty="0" smtClean="0">
                <a:latin typeface="Wingdings"/>
                <a:ea typeface="Wingdings"/>
                <a:cs typeface="Wingdings"/>
                <a:sym typeface="Wingdings"/>
              </a:rPr>
              <a:t></a:t>
            </a:r>
            <a:r>
              <a:rPr lang="en-US" dirty="0" smtClean="0"/>
              <a:t>Using </a:t>
            </a:r>
            <a:r>
              <a:rPr lang="en-US" dirty="0"/>
              <a:t>inappropriate language (swear words, racial jokes, etc.)</a:t>
            </a:r>
          </a:p>
          <a:p>
            <a:r>
              <a:rPr lang="en-US" dirty="0" smtClean="0">
                <a:latin typeface="Wingdings"/>
                <a:ea typeface="Wingdings"/>
                <a:cs typeface="Wingdings"/>
                <a:sym typeface="Wingdings"/>
              </a:rPr>
              <a:t></a:t>
            </a:r>
            <a:r>
              <a:rPr lang="en-US" dirty="0" smtClean="0"/>
              <a:t>Wasting </a:t>
            </a:r>
            <a:r>
              <a:rPr lang="en-US" dirty="0"/>
              <a:t>classroom supplies or writing in the textbooks, on tests, desks or walls</a:t>
            </a:r>
          </a:p>
          <a:p>
            <a:r>
              <a:rPr lang="en-US" dirty="0" smtClean="0">
                <a:latin typeface="Wingdings"/>
                <a:ea typeface="Wingdings"/>
                <a:cs typeface="Wingdings"/>
                <a:sym typeface="Wingdings"/>
              </a:rPr>
              <a:t></a:t>
            </a:r>
            <a:r>
              <a:rPr lang="en-US" dirty="0" smtClean="0"/>
              <a:t>Arriving </a:t>
            </a:r>
            <a:r>
              <a:rPr lang="en-US" dirty="0"/>
              <a:t>unprepared without your journal, texts, O.R. book, or supplies to class</a:t>
            </a:r>
          </a:p>
          <a:p>
            <a:r>
              <a:rPr lang="en-US" dirty="0" smtClean="0">
                <a:latin typeface="Wingdings"/>
                <a:ea typeface="Wingdings"/>
                <a:cs typeface="Wingdings"/>
                <a:sym typeface="Wingdings"/>
              </a:rPr>
              <a:t></a:t>
            </a:r>
            <a:r>
              <a:rPr lang="en-US" dirty="0" smtClean="0"/>
              <a:t>Cheating </a:t>
            </a:r>
            <a:r>
              <a:rPr lang="en-US" dirty="0"/>
              <a:t>(**zero on the assignment and lose 10 participation points)</a:t>
            </a:r>
          </a:p>
          <a:p>
            <a:pPr lvl="0"/>
            <a:endParaRPr lang="en-US" dirty="0" smtClean="0"/>
          </a:p>
          <a:p>
            <a:pPr lvl="0"/>
            <a:endParaRPr lang="en-US" dirty="0"/>
          </a:p>
        </p:txBody>
      </p:sp>
    </p:spTree>
    <p:extLst>
      <p:ext uri="{BB962C8B-B14F-4D97-AF65-F5344CB8AC3E}">
        <p14:creationId xmlns:p14="http://schemas.microsoft.com/office/powerpoint/2010/main" val="298820382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Behavioral Consequences</a:t>
            </a:r>
            <a:endParaRPr lang="en-US" dirty="0"/>
          </a:p>
        </p:txBody>
      </p:sp>
      <p:sp>
        <p:nvSpPr>
          <p:cNvPr id="3" name="Content Placeholder 2"/>
          <p:cNvSpPr>
            <a:spLocks noGrp="1"/>
          </p:cNvSpPr>
          <p:nvPr>
            <p:ph idx="1"/>
          </p:nvPr>
        </p:nvSpPr>
        <p:spPr/>
        <p:txBody>
          <a:bodyPr/>
          <a:lstStyle/>
          <a:p>
            <a:pPr lvl="0"/>
            <a:r>
              <a:rPr lang="en-US" dirty="0" smtClean="0"/>
              <a:t>1. Lose </a:t>
            </a:r>
            <a:r>
              <a:rPr lang="en-US" dirty="0"/>
              <a:t>weekly participation points.</a:t>
            </a:r>
          </a:p>
          <a:p>
            <a:pPr lvl="0"/>
            <a:r>
              <a:rPr lang="en-US" dirty="0" smtClean="0"/>
              <a:t>2. Parent </a:t>
            </a:r>
            <a:r>
              <a:rPr lang="en-US" dirty="0"/>
              <a:t>contacted.</a:t>
            </a:r>
          </a:p>
          <a:p>
            <a:pPr lvl="0"/>
            <a:r>
              <a:rPr lang="en-US" dirty="0" smtClean="0"/>
              <a:t>3. Lunch </a:t>
            </a:r>
            <a:r>
              <a:rPr lang="en-US" dirty="0"/>
              <a:t>detention.</a:t>
            </a:r>
          </a:p>
          <a:p>
            <a:pPr lvl="0"/>
            <a:r>
              <a:rPr lang="en-US" dirty="0" smtClean="0"/>
              <a:t>4. Administration </a:t>
            </a:r>
            <a:r>
              <a:rPr lang="en-US" dirty="0"/>
              <a:t>referral.</a:t>
            </a:r>
          </a:p>
          <a:p>
            <a:pPr lvl="0"/>
            <a:r>
              <a:rPr lang="en-US" dirty="0" smtClean="0"/>
              <a:t>5. Compromise </a:t>
            </a:r>
            <a:r>
              <a:rPr lang="en-US" dirty="0"/>
              <a:t>your integrity and lose the trust of your teacher and classmates.</a:t>
            </a:r>
          </a:p>
          <a:p>
            <a:pPr lvl="0"/>
            <a:r>
              <a:rPr lang="en-US" dirty="0" smtClean="0"/>
              <a:t>6.Define </a:t>
            </a:r>
            <a:r>
              <a:rPr lang="en-US" dirty="0"/>
              <a:t>plagiarism:  Using someone else’s words as your own without citing them </a:t>
            </a:r>
            <a:r>
              <a:rPr lang="en-US" dirty="0" smtClean="0"/>
              <a:t>DO NOT Plagiarize.</a:t>
            </a:r>
          </a:p>
          <a:p>
            <a:pPr lvl="0"/>
            <a:r>
              <a:rPr lang="en-US" dirty="0" smtClean="0"/>
              <a:t>***</a:t>
            </a:r>
            <a:r>
              <a:rPr lang="en-US" i="1" dirty="0" smtClean="0"/>
              <a:t>All of your writing will be submitted to </a:t>
            </a:r>
            <a:r>
              <a:rPr lang="en-US" i="1" dirty="0" smtClean="0">
                <a:hlinkClick r:id="rId2"/>
              </a:rPr>
              <a:t>www.turnitin.com</a:t>
            </a:r>
            <a:endParaRPr lang="en-US" i="1" dirty="0" smtClean="0"/>
          </a:p>
          <a:p>
            <a:pPr lvl="0"/>
            <a:endParaRPr lang="en-US" dirty="0"/>
          </a:p>
          <a:p>
            <a:endParaRPr lang="en-US" dirty="0"/>
          </a:p>
        </p:txBody>
      </p:sp>
    </p:spTree>
    <p:extLst>
      <p:ext uri="{BB962C8B-B14F-4D97-AF65-F5344CB8AC3E}">
        <p14:creationId xmlns:p14="http://schemas.microsoft.com/office/powerpoint/2010/main" val="9953574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199" y="152718"/>
            <a:ext cx="8482115" cy="1371600"/>
          </a:xfrm>
        </p:spPr>
        <p:txBody>
          <a:bodyPr/>
          <a:lstStyle/>
          <a:p>
            <a:r>
              <a:rPr lang="en-US" dirty="0" smtClean="0"/>
              <a:t>Hall pass- </a:t>
            </a:r>
            <a:br>
              <a:rPr lang="en-US" dirty="0" smtClean="0"/>
            </a:br>
            <a:r>
              <a:rPr lang="en-US" dirty="0" smtClean="0"/>
              <a:t>a matter of safety !</a:t>
            </a:r>
            <a:endParaRPr lang="en-US" dirty="0"/>
          </a:p>
        </p:txBody>
      </p:sp>
      <p:sp>
        <p:nvSpPr>
          <p:cNvPr id="2" name="Content Placeholder 1"/>
          <p:cNvSpPr>
            <a:spLocks noGrp="1"/>
          </p:cNvSpPr>
          <p:nvPr>
            <p:ph idx="1"/>
          </p:nvPr>
        </p:nvSpPr>
        <p:spPr>
          <a:xfrm>
            <a:off x="457201" y="1652201"/>
            <a:ext cx="7823200" cy="4982281"/>
          </a:xfrm>
        </p:spPr>
        <p:txBody>
          <a:bodyPr>
            <a:normAutofit/>
          </a:bodyPr>
          <a:lstStyle/>
          <a:p>
            <a:pPr marL="457200" lvl="0" indent="-457200">
              <a:buAutoNum type="arabicPeriod"/>
            </a:pPr>
            <a:r>
              <a:rPr lang="en-US" dirty="0" smtClean="0"/>
              <a:t>To leave the classroom at any time, you MUST take the hall pass. </a:t>
            </a:r>
          </a:p>
          <a:p>
            <a:pPr marL="457200" lvl="0" indent="-457200">
              <a:buAutoNum type="arabicPeriod"/>
            </a:pPr>
            <a:r>
              <a:rPr lang="en-US" dirty="0" smtClean="0"/>
              <a:t>BEFORE you leave the classroom, sign out, including destination and time out.</a:t>
            </a:r>
          </a:p>
          <a:p>
            <a:pPr marL="457200" lvl="0" indent="-457200">
              <a:buAutoNum type="arabicPeriod"/>
            </a:pPr>
            <a:r>
              <a:rPr lang="en-US" dirty="0" smtClean="0"/>
              <a:t>When you return, sign back in, including the sign IN time. This is a matter of safety and it will be enforced.</a:t>
            </a:r>
          </a:p>
          <a:p>
            <a:pPr marL="457200" lvl="0" indent="-457200">
              <a:buAutoNum type="arabicPeriod"/>
            </a:pPr>
            <a:r>
              <a:rPr lang="en-US" dirty="0" smtClean="0"/>
              <a:t>If you leave the room for 15 minutes or more without a note, you will receive a cut for the entire class.</a:t>
            </a:r>
          </a:p>
          <a:p>
            <a:pPr marL="457200" lvl="0" indent="-457200">
              <a:buAutoNum type="arabicPeriod" startAt="5"/>
            </a:pPr>
            <a:r>
              <a:rPr lang="en-US" dirty="0" smtClean="0"/>
              <a:t>Only ONE student may leave the room at a time.</a:t>
            </a:r>
          </a:p>
          <a:p>
            <a:pPr marL="457200" lvl="0" indent="-457200">
              <a:buAutoNum type="arabicPeriod" startAt="5"/>
            </a:pPr>
            <a:r>
              <a:rPr lang="en-US" dirty="0" smtClean="0"/>
              <a:t>The hall pass is for the restroom only. It is NOT to run errands around the school !!</a:t>
            </a:r>
            <a:endParaRPr lang="en-US" dirty="0"/>
          </a:p>
        </p:txBody>
      </p:sp>
    </p:spTree>
    <p:extLst>
      <p:ext uri="{BB962C8B-B14F-4D97-AF65-F5344CB8AC3E}">
        <p14:creationId xmlns:p14="http://schemas.microsoft.com/office/powerpoint/2010/main" val="373800147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1176" y="152718"/>
            <a:ext cx="8507316" cy="925992"/>
          </a:xfrm>
        </p:spPr>
        <p:txBody>
          <a:bodyPr/>
          <a:lstStyle/>
          <a:p>
            <a:r>
              <a:rPr lang="en-US" dirty="0" smtClean="0"/>
              <a:t>Beginning class Each day</a:t>
            </a:r>
            <a:endParaRPr lang="en-US" dirty="0"/>
          </a:p>
        </p:txBody>
      </p:sp>
      <p:sp>
        <p:nvSpPr>
          <p:cNvPr id="2" name="Content Placeholder 1"/>
          <p:cNvSpPr>
            <a:spLocks noGrp="1"/>
          </p:cNvSpPr>
          <p:nvPr>
            <p:ph idx="1"/>
          </p:nvPr>
        </p:nvSpPr>
        <p:spPr>
          <a:xfrm>
            <a:off x="191177" y="1174292"/>
            <a:ext cx="8089224" cy="5426767"/>
          </a:xfrm>
        </p:spPr>
        <p:txBody>
          <a:bodyPr>
            <a:normAutofit/>
          </a:bodyPr>
          <a:lstStyle/>
          <a:p>
            <a:pPr marL="457200" lvl="0" indent="-457200">
              <a:buAutoNum type="arabicPeriod"/>
            </a:pPr>
            <a:r>
              <a:rPr lang="en-US" dirty="0" smtClean="0"/>
              <a:t>Please </a:t>
            </a:r>
            <a:r>
              <a:rPr lang="en-US" dirty="0"/>
              <a:t>take your seat immediately, look at the agenda for the day on the board, read the journal </a:t>
            </a:r>
            <a:r>
              <a:rPr lang="en-US" dirty="0" smtClean="0"/>
              <a:t>topic, </a:t>
            </a:r>
            <a:r>
              <a:rPr lang="en-US" dirty="0"/>
              <a:t>and begin your journal. </a:t>
            </a:r>
            <a:endParaRPr lang="en-US" dirty="0" smtClean="0"/>
          </a:p>
          <a:p>
            <a:pPr lvl="0"/>
            <a:endParaRPr lang="en-US" sz="2400" dirty="0"/>
          </a:p>
          <a:p>
            <a:pPr lvl="0"/>
            <a:r>
              <a:rPr lang="en-US" dirty="0" smtClean="0"/>
              <a:t>2.   If </a:t>
            </a:r>
            <a:r>
              <a:rPr lang="en-US" dirty="0"/>
              <a:t>you were absent, look at </a:t>
            </a:r>
            <a:r>
              <a:rPr lang="en-US" dirty="0" smtClean="0"/>
              <a:t>lesson plans and check for any handouts in the absentee folders. You do not need to ask me, “Did I miss anything?” Of course, you did!</a:t>
            </a:r>
          </a:p>
          <a:p>
            <a:pPr lvl="0"/>
            <a:endParaRPr lang="en-US" dirty="0" smtClean="0"/>
          </a:p>
          <a:p>
            <a:pPr lvl="0"/>
            <a:r>
              <a:rPr lang="en-US" dirty="0" smtClean="0"/>
              <a:t>3. An </a:t>
            </a:r>
            <a:r>
              <a:rPr lang="en-US" dirty="0"/>
              <a:t>appropriate time to ask me questions is before the bell has rung or when I come around to stamp homework </a:t>
            </a:r>
            <a:r>
              <a:rPr lang="en-US" dirty="0" smtClean="0"/>
              <a:t>&amp; journal</a:t>
            </a:r>
            <a:r>
              <a:rPr lang="en-US" dirty="0"/>
              <a:t>, or after class—</a:t>
            </a:r>
            <a:r>
              <a:rPr lang="en-US" i="1" dirty="0"/>
              <a:t>not at the beginning of class after the bell has rung</a:t>
            </a:r>
            <a:r>
              <a:rPr lang="en-US" i="1" dirty="0" smtClean="0"/>
              <a:t>. (I am preparing to teach the class!)</a:t>
            </a:r>
            <a:endParaRPr lang="en-US" sz="2400" dirty="0"/>
          </a:p>
        </p:txBody>
      </p:sp>
    </p:spTree>
    <p:extLst>
      <p:ext uri="{BB962C8B-B14F-4D97-AF65-F5344CB8AC3E}">
        <p14:creationId xmlns:p14="http://schemas.microsoft.com/office/powerpoint/2010/main" val="364025559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803101"/>
          </a:xfrm>
        </p:spPr>
        <p:txBody>
          <a:bodyPr/>
          <a:lstStyle/>
          <a:p>
            <a:r>
              <a:rPr lang="en-US" dirty="0" smtClean="0"/>
              <a:t>Journals</a:t>
            </a:r>
            <a:endParaRPr lang="en-US" dirty="0"/>
          </a:p>
        </p:txBody>
      </p:sp>
      <p:sp>
        <p:nvSpPr>
          <p:cNvPr id="3" name="Content Placeholder 2"/>
          <p:cNvSpPr>
            <a:spLocks noGrp="1"/>
          </p:cNvSpPr>
          <p:nvPr>
            <p:ph idx="1"/>
          </p:nvPr>
        </p:nvSpPr>
        <p:spPr>
          <a:xfrm>
            <a:off x="286763" y="1065054"/>
            <a:ext cx="7961101" cy="5461823"/>
          </a:xfrm>
        </p:spPr>
        <p:txBody>
          <a:bodyPr>
            <a:normAutofit/>
          </a:bodyPr>
          <a:lstStyle/>
          <a:p>
            <a:pPr lvl="0"/>
            <a:r>
              <a:rPr lang="en-US" dirty="0"/>
              <a:t>Look at the journal topic on the board. Begin your journal entry </a:t>
            </a:r>
            <a:r>
              <a:rPr lang="en-US" u="sng" dirty="0"/>
              <a:t>immediately</a:t>
            </a:r>
            <a:r>
              <a:rPr lang="en-US" dirty="0"/>
              <a:t>.</a:t>
            </a:r>
            <a:endParaRPr lang="en-US" sz="2400" dirty="0"/>
          </a:p>
          <a:p>
            <a:pPr lvl="1"/>
            <a:r>
              <a:rPr lang="en-US" dirty="0"/>
              <a:t>You will have approximately 10-15 minutes to complete </a:t>
            </a:r>
            <a:r>
              <a:rPr lang="en-US" dirty="0" smtClean="0"/>
              <a:t>it.</a:t>
            </a:r>
          </a:p>
          <a:p>
            <a:pPr lvl="2"/>
            <a:r>
              <a:rPr lang="en-US" dirty="0" smtClean="0"/>
              <a:t>If you complete it, you will receive a stamp.</a:t>
            </a:r>
          </a:p>
          <a:p>
            <a:pPr lvl="1"/>
            <a:r>
              <a:rPr lang="en-US" dirty="0" smtClean="0"/>
              <a:t>You </a:t>
            </a:r>
            <a:r>
              <a:rPr lang="en-US" dirty="0"/>
              <a:t>must make it to the bottom of the page, regardless of the size of your handwriting or your journal pages. </a:t>
            </a:r>
            <a:endParaRPr lang="en-US" dirty="0" smtClean="0"/>
          </a:p>
          <a:p>
            <a:pPr lvl="1"/>
            <a:r>
              <a:rPr lang="en-US" dirty="0" smtClean="0"/>
              <a:t>Forget </a:t>
            </a:r>
            <a:r>
              <a:rPr lang="en-US" dirty="0"/>
              <a:t>your journal? Write on a piece of paper and </a:t>
            </a:r>
            <a:r>
              <a:rPr lang="en-US" u="sng" dirty="0"/>
              <a:t>staple</a:t>
            </a:r>
            <a:r>
              <a:rPr lang="en-US" dirty="0"/>
              <a:t> it in later.</a:t>
            </a:r>
            <a:endParaRPr lang="en-US" sz="2400" dirty="0"/>
          </a:p>
          <a:p>
            <a:pPr lvl="1"/>
            <a:r>
              <a:rPr lang="en-US" b="1" i="1" dirty="0"/>
              <a:t>If you talk or are disruptive during the journal writing time, you will </a:t>
            </a:r>
            <a:r>
              <a:rPr lang="en-US" b="1" i="1" u="sng" dirty="0"/>
              <a:t>NOT</a:t>
            </a:r>
            <a:r>
              <a:rPr lang="en-US" b="1" i="1" dirty="0"/>
              <a:t> receive a stamp, even if you complete the journal on time. </a:t>
            </a:r>
            <a:endParaRPr lang="en-US" sz="2400" b="1" i="1" dirty="0"/>
          </a:p>
          <a:p>
            <a:pPr lvl="1"/>
            <a:r>
              <a:rPr lang="en-US" dirty="0"/>
              <a:t>If you are </a:t>
            </a:r>
            <a:r>
              <a:rPr lang="en-US" b="1" dirty="0"/>
              <a:t>absent,</a:t>
            </a:r>
            <a:r>
              <a:rPr lang="en-US" dirty="0"/>
              <a:t> </a:t>
            </a:r>
            <a:r>
              <a:rPr lang="en-US" dirty="0" smtClean="0"/>
              <a:t>you still must complete the journal at home. </a:t>
            </a:r>
          </a:p>
          <a:p>
            <a:pPr lvl="1"/>
            <a:r>
              <a:rPr lang="en-US" b="1" i="1" dirty="0" smtClean="0"/>
              <a:t>When </a:t>
            </a:r>
            <a:r>
              <a:rPr lang="en-US" b="1" i="1" dirty="0"/>
              <a:t>you are finished with the journal, you should read your outside reading book quietly until the rest of the class is finished</a:t>
            </a:r>
            <a:r>
              <a:rPr lang="en-US" b="1" i="1" dirty="0" smtClean="0"/>
              <a:t>. </a:t>
            </a:r>
            <a:r>
              <a:rPr lang="en-US" b="1" i="1" u="sng" dirty="0" smtClean="0"/>
              <a:t>DO NOT INTERRUPT ANOTHER STUDENT</a:t>
            </a:r>
            <a:r>
              <a:rPr lang="en-US" b="1" i="1" dirty="0" smtClean="0"/>
              <a:t>.</a:t>
            </a:r>
            <a:endParaRPr lang="en-US" sz="2400" b="1" i="1" dirty="0"/>
          </a:p>
          <a:p>
            <a:endParaRPr lang="en-US" dirty="0"/>
          </a:p>
          <a:p>
            <a:endParaRPr lang="en-US" dirty="0"/>
          </a:p>
        </p:txBody>
      </p:sp>
    </p:spTree>
    <p:extLst>
      <p:ext uri="{BB962C8B-B14F-4D97-AF65-F5344CB8AC3E}">
        <p14:creationId xmlns:p14="http://schemas.microsoft.com/office/powerpoint/2010/main" val="189289836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718"/>
            <a:ext cx="8482115" cy="1371600"/>
          </a:xfrm>
        </p:spPr>
        <p:txBody>
          <a:bodyPr/>
          <a:lstStyle/>
          <a:p>
            <a:r>
              <a:rPr lang="en-US" dirty="0" smtClean="0"/>
              <a:t>No Cell phones allowed during class</a:t>
            </a:r>
            <a:endParaRPr lang="en-US" dirty="0"/>
          </a:p>
        </p:txBody>
      </p:sp>
      <p:sp>
        <p:nvSpPr>
          <p:cNvPr id="3" name="Content Placeholder 2"/>
          <p:cNvSpPr>
            <a:spLocks noGrp="1"/>
          </p:cNvSpPr>
          <p:nvPr>
            <p:ph idx="1"/>
          </p:nvPr>
        </p:nvSpPr>
        <p:spPr>
          <a:xfrm>
            <a:off x="457200" y="1752600"/>
            <a:ext cx="7620000" cy="4924477"/>
          </a:xfrm>
        </p:spPr>
        <p:txBody>
          <a:bodyPr>
            <a:normAutofit/>
          </a:bodyPr>
          <a:lstStyle/>
          <a:p>
            <a:pPr lvl="1"/>
            <a:r>
              <a:rPr lang="en-US" sz="2800" b="1" dirty="0"/>
              <a:t>NO EXCUSES CELL PHONE POLICY. </a:t>
            </a:r>
            <a:endParaRPr lang="en-US" sz="2800" b="1" dirty="0" smtClean="0"/>
          </a:p>
          <a:p>
            <a:pPr lvl="1"/>
            <a:r>
              <a:rPr lang="en-US" sz="2800" dirty="0" smtClean="0"/>
              <a:t>At </a:t>
            </a:r>
            <a:r>
              <a:rPr lang="en-US" sz="2800" dirty="0"/>
              <a:t>the beginning of class, you should turn your phone </a:t>
            </a:r>
            <a:r>
              <a:rPr lang="en-US" sz="2800" b="1" dirty="0" smtClean="0"/>
              <a:t>OFF</a:t>
            </a:r>
            <a:r>
              <a:rPr lang="en-US" sz="2800" dirty="0" smtClean="0"/>
              <a:t> </a:t>
            </a:r>
            <a:r>
              <a:rPr lang="en-US" sz="2800" dirty="0"/>
              <a:t>or on </a:t>
            </a:r>
            <a:r>
              <a:rPr lang="en-US" sz="2800" b="1" dirty="0" smtClean="0"/>
              <a:t>SILENT</a:t>
            </a:r>
            <a:r>
              <a:rPr lang="en-US" sz="2800" dirty="0" smtClean="0"/>
              <a:t> </a:t>
            </a:r>
            <a:r>
              <a:rPr lang="en-US" sz="2800" dirty="0"/>
              <a:t>(NOT </a:t>
            </a:r>
            <a:r>
              <a:rPr lang="en-US" sz="2800" u="sng" dirty="0" smtClean="0"/>
              <a:t>vibrate!!</a:t>
            </a:r>
            <a:r>
              <a:rPr lang="en-US" sz="2800" dirty="0" smtClean="0"/>
              <a:t>) </a:t>
            </a:r>
            <a:r>
              <a:rPr lang="en-US" sz="2800" dirty="0"/>
              <a:t>and </a:t>
            </a:r>
            <a:endParaRPr lang="en-US" sz="2800" dirty="0" smtClean="0"/>
          </a:p>
          <a:p>
            <a:pPr lvl="1"/>
            <a:r>
              <a:rPr lang="en-US" sz="2800" dirty="0"/>
              <a:t>P</a:t>
            </a:r>
            <a:r>
              <a:rPr lang="en-US" sz="2800" dirty="0" smtClean="0"/>
              <a:t>lace your beloved phone in the appropriate number on the cell phone holder.</a:t>
            </a:r>
            <a:endParaRPr lang="en-US" sz="2800" dirty="0"/>
          </a:p>
          <a:p>
            <a:pPr lvl="1"/>
            <a:r>
              <a:rPr lang="en-US" sz="2800" dirty="0" smtClean="0"/>
              <a:t>Do not fear. You will be allowed to check your phone during our classroom break.</a:t>
            </a:r>
          </a:p>
          <a:p>
            <a:pPr lvl="1"/>
            <a:endParaRPr lang="en-US" sz="3200" dirty="0"/>
          </a:p>
          <a:p>
            <a:pPr lvl="1"/>
            <a:r>
              <a:rPr lang="en-US" sz="2800" dirty="0"/>
              <a:t>For an emergency, please see </a:t>
            </a:r>
            <a:r>
              <a:rPr lang="en-US" sz="2800" dirty="0" smtClean="0"/>
              <a:t>me</a:t>
            </a:r>
            <a:r>
              <a:rPr lang="en-US" sz="2800" dirty="0"/>
              <a:t>.</a:t>
            </a:r>
            <a:endParaRPr lang="en-US" dirty="0"/>
          </a:p>
        </p:txBody>
      </p:sp>
    </p:spTree>
    <p:extLst>
      <p:ext uri="{BB962C8B-B14F-4D97-AF65-F5344CB8AC3E}">
        <p14:creationId xmlns:p14="http://schemas.microsoft.com/office/powerpoint/2010/main" val="52632408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718"/>
            <a:ext cx="8381861" cy="1371600"/>
          </a:xfrm>
        </p:spPr>
        <p:txBody>
          <a:bodyPr>
            <a:normAutofit fontScale="90000"/>
          </a:bodyPr>
          <a:lstStyle/>
          <a:p>
            <a:r>
              <a:rPr lang="en-US" u="sng" dirty="0" smtClean="0"/>
              <a:t>Late work:</a:t>
            </a:r>
            <a:r>
              <a:rPr lang="en-US" dirty="0" smtClean="0"/>
              <a:t/>
            </a:r>
            <a:br>
              <a:rPr lang="en-US" dirty="0" smtClean="0"/>
            </a:br>
            <a:r>
              <a:rPr lang="en-US" dirty="0" smtClean="0"/>
              <a:t>Classwork/ Homework assignments……    </a:t>
            </a:r>
            <a:r>
              <a:rPr lang="en-US" sz="2200" dirty="0" smtClean="0"/>
              <a:t>20% of your grade</a:t>
            </a:r>
            <a:endParaRPr lang="en-US" sz="2200" dirty="0"/>
          </a:p>
        </p:txBody>
      </p:sp>
      <p:sp>
        <p:nvSpPr>
          <p:cNvPr id="3" name="Content Placeholder 2"/>
          <p:cNvSpPr>
            <a:spLocks noGrp="1"/>
          </p:cNvSpPr>
          <p:nvPr>
            <p:ph idx="1"/>
          </p:nvPr>
        </p:nvSpPr>
        <p:spPr/>
        <p:txBody>
          <a:bodyPr/>
          <a:lstStyle/>
          <a:p>
            <a:pPr marL="457200" lvl="0" indent="-457200">
              <a:buAutoNum type="arabicPeriod"/>
            </a:pPr>
            <a:r>
              <a:rPr lang="en-US" dirty="0" smtClean="0"/>
              <a:t>Your </a:t>
            </a:r>
            <a:r>
              <a:rPr lang="en-US" dirty="0"/>
              <a:t>work should always be in time. </a:t>
            </a:r>
            <a:r>
              <a:rPr lang="en-US" dirty="0" smtClean="0"/>
              <a:t>It will be stamped when completed.</a:t>
            </a:r>
          </a:p>
          <a:p>
            <a:pPr marL="457200" lvl="0" indent="-457200">
              <a:buAutoNum type="arabicPeriod"/>
            </a:pPr>
            <a:endParaRPr lang="en-US" dirty="0"/>
          </a:p>
          <a:p>
            <a:pPr marL="457200" lvl="0" indent="-457200">
              <a:buAutoNum type="arabicPeriod"/>
            </a:pPr>
            <a:r>
              <a:rPr lang="en-US" dirty="0" smtClean="0"/>
              <a:t>If </a:t>
            </a:r>
            <a:r>
              <a:rPr lang="en-US" dirty="0"/>
              <a:t>there </a:t>
            </a:r>
            <a:r>
              <a:rPr lang="en-US" dirty="0" smtClean="0"/>
              <a:t>is an emergency</a:t>
            </a:r>
            <a:r>
              <a:rPr lang="en-US" dirty="0"/>
              <a:t>, please email me ASAP to let me know. Please let me know if there is personal information I need to know to understand your situation better</a:t>
            </a:r>
            <a:r>
              <a:rPr lang="en-US" dirty="0" smtClean="0"/>
              <a:t>.</a:t>
            </a:r>
          </a:p>
          <a:p>
            <a:pPr lvl="0"/>
            <a:endParaRPr lang="en-US" dirty="0"/>
          </a:p>
          <a:p>
            <a:pPr lvl="0"/>
            <a:r>
              <a:rPr lang="en-US" dirty="0" smtClean="0"/>
              <a:t>3. I </a:t>
            </a:r>
            <a:r>
              <a:rPr lang="en-US" dirty="0"/>
              <a:t>will not accept late </a:t>
            </a:r>
            <a:r>
              <a:rPr lang="en-US" dirty="0" smtClean="0"/>
              <a:t>homework/classwork. You will not receive a stamp.</a:t>
            </a:r>
          </a:p>
          <a:p>
            <a:pPr lvl="0"/>
            <a:endParaRPr lang="en-US" dirty="0"/>
          </a:p>
          <a:p>
            <a:pPr lvl="0"/>
            <a:r>
              <a:rPr lang="en-US" dirty="0" smtClean="0"/>
              <a:t>*If you are absent, you will receive full credit.</a:t>
            </a:r>
          </a:p>
          <a:p>
            <a:endParaRPr lang="en-US" dirty="0"/>
          </a:p>
        </p:txBody>
      </p:sp>
    </p:spTree>
    <p:extLst>
      <p:ext uri="{BB962C8B-B14F-4D97-AF65-F5344CB8AC3E}">
        <p14:creationId xmlns:p14="http://schemas.microsoft.com/office/powerpoint/2010/main" val="221926815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Late </a:t>
            </a:r>
            <a:r>
              <a:rPr lang="en-US" dirty="0" smtClean="0"/>
              <a:t>work:</a:t>
            </a:r>
            <a:br>
              <a:rPr lang="en-US" dirty="0" smtClean="0"/>
            </a:br>
            <a:r>
              <a:rPr lang="en-US" dirty="0" smtClean="0"/>
              <a:t>major assignments</a:t>
            </a:r>
            <a:endParaRPr lang="en-US" dirty="0"/>
          </a:p>
        </p:txBody>
      </p:sp>
      <p:sp>
        <p:nvSpPr>
          <p:cNvPr id="3" name="Content Placeholder 2"/>
          <p:cNvSpPr>
            <a:spLocks noGrp="1"/>
          </p:cNvSpPr>
          <p:nvPr>
            <p:ph idx="1"/>
          </p:nvPr>
        </p:nvSpPr>
        <p:spPr>
          <a:xfrm>
            <a:off x="457199" y="1752600"/>
            <a:ext cx="8081099" cy="5105400"/>
          </a:xfrm>
        </p:spPr>
        <p:txBody>
          <a:bodyPr>
            <a:normAutofit/>
          </a:bodyPr>
          <a:lstStyle/>
          <a:p>
            <a:pPr marL="342900" lvl="0" indent="-342900">
              <a:buFontTx/>
              <a:buChar char="-"/>
            </a:pPr>
            <a:r>
              <a:rPr lang="en-US" dirty="0" smtClean="0"/>
              <a:t>A major assignment includes:</a:t>
            </a:r>
          </a:p>
          <a:p>
            <a:pPr marL="800100" lvl="1" indent="-342900">
              <a:buFontTx/>
              <a:buChar char="-"/>
            </a:pPr>
            <a:r>
              <a:rPr lang="en-US" dirty="0" smtClean="0"/>
              <a:t>An essay</a:t>
            </a:r>
          </a:p>
          <a:p>
            <a:pPr marL="800100" lvl="1" indent="-342900">
              <a:buFontTx/>
              <a:buChar char="-"/>
            </a:pPr>
            <a:r>
              <a:rPr lang="en-US" dirty="0" smtClean="0"/>
              <a:t>A project</a:t>
            </a:r>
          </a:p>
          <a:p>
            <a:pPr marL="800100" lvl="1" indent="-342900">
              <a:buFontTx/>
              <a:buChar char="-"/>
            </a:pPr>
            <a:r>
              <a:rPr lang="en-US" dirty="0" smtClean="0"/>
              <a:t>A completed unit from the lit book</a:t>
            </a:r>
          </a:p>
          <a:p>
            <a:pPr lvl="0"/>
            <a:endParaRPr lang="en-US" b="0" dirty="0"/>
          </a:p>
          <a:p>
            <a:pPr lvl="0"/>
            <a:r>
              <a:rPr lang="en-US" dirty="0" smtClean="0"/>
              <a:t>-For </a:t>
            </a:r>
            <a:r>
              <a:rPr lang="en-US" dirty="0"/>
              <a:t>late major assignments, you may turn them </a:t>
            </a:r>
            <a:r>
              <a:rPr lang="en-US" dirty="0" smtClean="0"/>
              <a:t>into the LATE BOX</a:t>
            </a:r>
          </a:p>
          <a:p>
            <a:pPr lvl="0"/>
            <a:r>
              <a:rPr lang="en-US" dirty="0"/>
              <a:t>-</a:t>
            </a:r>
            <a:r>
              <a:rPr lang="en-US" dirty="0" smtClean="0"/>
              <a:t>You </a:t>
            </a:r>
            <a:r>
              <a:rPr lang="en-US" dirty="0"/>
              <a:t>will drop an entire letter </a:t>
            </a:r>
            <a:r>
              <a:rPr lang="en-US" dirty="0" smtClean="0"/>
              <a:t>grade (10%) </a:t>
            </a:r>
            <a:r>
              <a:rPr lang="en-US" dirty="0"/>
              <a:t>for each </a:t>
            </a:r>
            <a:r>
              <a:rPr lang="en-US" dirty="0" smtClean="0"/>
              <a:t>day it is late.</a:t>
            </a:r>
          </a:p>
          <a:p>
            <a:pPr lvl="0"/>
            <a:r>
              <a:rPr lang="en-US" dirty="0" smtClean="0"/>
              <a:t>1 day= -10%</a:t>
            </a:r>
          </a:p>
          <a:p>
            <a:pPr lvl="0"/>
            <a:r>
              <a:rPr lang="en-US" dirty="0" smtClean="0"/>
              <a:t>2 days= -20%</a:t>
            </a:r>
          </a:p>
          <a:p>
            <a:pPr lvl="0"/>
            <a:r>
              <a:rPr lang="en-US" dirty="0" smtClean="0"/>
              <a:t>3 days= -30%</a:t>
            </a:r>
            <a:endParaRPr lang="en-US" dirty="0"/>
          </a:p>
        </p:txBody>
      </p:sp>
    </p:spTree>
    <p:extLst>
      <p:ext uri="{BB962C8B-B14F-4D97-AF65-F5344CB8AC3E}">
        <p14:creationId xmlns:p14="http://schemas.microsoft.com/office/powerpoint/2010/main" val="36602970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718"/>
            <a:ext cx="8415279" cy="871374"/>
          </a:xfrm>
        </p:spPr>
        <p:txBody>
          <a:bodyPr>
            <a:normAutofit/>
          </a:bodyPr>
          <a:lstStyle/>
          <a:p>
            <a:r>
              <a:rPr lang="en-US" dirty="0" smtClean="0"/>
              <a:t>Absences: be proactive!</a:t>
            </a:r>
            <a:endParaRPr lang="en-US" dirty="0"/>
          </a:p>
        </p:txBody>
      </p:sp>
      <p:sp>
        <p:nvSpPr>
          <p:cNvPr id="3" name="Content Placeholder 2"/>
          <p:cNvSpPr>
            <a:spLocks noGrp="1"/>
          </p:cNvSpPr>
          <p:nvPr>
            <p:ph idx="1"/>
          </p:nvPr>
        </p:nvSpPr>
        <p:spPr>
          <a:xfrm>
            <a:off x="300419" y="1024092"/>
            <a:ext cx="8398073" cy="5612021"/>
          </a:xfrm>
        </p:spPr>
        <p:txBody>
          <a:bodyPr>
            <a:normAutofit fontScale="92500" lnSpcReduction="20000"/>
          </a:bodyPr>
          <a:lstStyle/>
          <a:p>
            <a:pPr marL="457200" lvl="0" indent="-457200">
              <a:buAutoNum type="arabicPeriod"/>
            </a:pPr>
            <a:endParaRPr lang="en-US" sz="2600" dirty="0" smtClean="0"/>
          </a:p>
          <a:p>
            <a:pPr marL="457200" lvl="0" indent="-457200">
              <a:buAutoNum type="arabicPeriod"/>
            </a:pPr>
            <a:r>
              <a:rPr lang="en-US" sz="2600" dirty="0" smtClean="0"/>
              <a:t>Check online calendar, classroom calendar, or ask a friend for missing work.</a:t>
            </a:r>
          </a:p>
          <a:p>
            <a:pPr marL="457200" lvl="0" indent="-457200">
              <a:buAutoNum type="arabicPeriod"/>
            </a:pPr>
            <a:r>
              <a:rPr lang="en-US" sz="2600" dirty="0" smtClean="0"/>
              <a:t>YOU are responsible to come to class with your missing work.</a:t>
            </a:r>
          </a:p>
          <a:p>
            <a:pPr marL="457200" lvl="0" indent="-457200">
              <a:buAutoNum type="arabicPeriod"/>
            </a:pPr>
            <a:r>
              <a:rPr lang="en-US" sz="2600" dirty="0" smtClean="0"/>
              <a:t>KNOW the dates of all tests, quizzes, &amp; papers. IF you miss one, it is YOUR responsibility to ASK me for the make-up test. </a:t>
            </a:r>
            <a:r>
              <a:rPr lang="en-US" sz="2600" u="sng" dirty="0" smtClean="0"/>
              <a:t>You MUST take it the day you return!!</a:t>
            </a:r>
          </a:p>
          <a:p>
            <a:pPr marL="457200" lvl="0" indent="-457200">
              <a:buAutoNum type="arabicPeriod"/>
            </a:pPr>
            <a:r>
              <a:rPr lang="en-US" sz="2600" dirty="0" smtClean="0"/>
              <a:t>All missing work, including journals, are due on the DAY AFTER YOU RETURN TO CLASS. However, it is best to return to school WITH your assignments ready.</a:t>
            </a:r>
          </a:p>
          <a:p>
            <a:pPr marL="457200" lvl="0" indent="-457200">
              <a:buAutoNum type="arabicPeriod"/>
            </a:pPr>
            <a:r>
              <a:rPr lang="en-US" sz="2600" dirty="0" smtClean="0"/>
              <a:t>NOTE: All major assignments are due on the due dates, regardless of your absences.</a:t>
            </a:r>
            <a:endParaRPr lang="en-US" sz="2600" dirty="0"/>
          </a:p>
          <a:p>
            <a:r>
              <a:rPr lang="en-US" sz="2600" dirty="0"/>
              <a:t> </a:t>
            </a:r>
          </a:p>
          <a:p>
            <a:endParaRPr lang="en-US" dirty="0"/>
          </a:p>
        </p:txBody>
      </p:sp>
    </p:spTree>
    <p:extLst>
      <p:ext uri="{BB962C8B-B14F-4D97-AF65-F5344CB8AC3E}">
        <p14:creationId xmlns:p14="http://schemas.microsoft.com/office/powerpoint/2010/main" val="118340752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718"/>
            <a:ext cx="8498824" cy="1134071"/>
          </a:xfrm>
        </p:spPr>
        <p:txBody>
          <a:bodyPr>
            <a:normAutofit/>
          </a:bodyPr>
          <a:lstStyle/>
          <a:p>
            <a:r>
              <a:rPr lang="en-US" dirty="0" smtClean="0"/>
              <a:t>Absences: check on-line!</a:t>
            </a:r>
            <a:endParaRPr lang="en-US" dirty="0"/>
          </a:p>
        </p:txBody>
      </p:sp>
      <p:sp>
        <p:nvSpPr>
          <p:cNvPr id="2" name="Content Placeholder 1"/>
          <p:cNvSpPr>
            <a:spLocks noGrp="1"/>
          </p:cNvSpPr>
          <p:nvPr>
            <p:ph idx="1"/>
          </p:nvPr>
        </p:nvSpPr>
        <p:spPr>
          <a:xfrm>
            <a:off x="334179" y="1552062"/>
            <a:ext cx="8270955" cy="4932017"/>
          </a:xfrm>
        </p:spPr>
        <p:txBody>
          <a:bodyPr>
            <a:normAutofit/>
          </a:bodyPr>
          <a:lstStyle/>
          <a:p>
            <a:r>
              <a:rPr lang="en-US" dirty="0" smtClean="0"/>
              <a:t>I will post class assignments online. </a:t>
            </a:r>
          </a:p>
          <a:p>
            <a:r>
              <a:rPr lang="en-US" dirty="0" smtClean="0"/>
              <a:t>If you are absent, I expect you to check on-line for the work you missed.</a:t>
            </a:r>
          </a:p>
          <a:p>
            <a:pPr lvl="1"/>
            <a:r>
              <a:rPr lang="en-US" b="1" dirty="0" smtClean="0"/>
              <a:t>UNEXCUSED ABSENCE</a:t>
            </a:r>
            <a:r>
              <a:rPr lang="en-US" dirty="0" smtClean="0"/>
              <a:t>= you will receive a zero on any assignments OR test you missed</a:t>
            </a:r>
          </a:p>
          <a:p>
            <a:pPr marL="274320" lvl="1" indent="0">
              <a:buNone/>
            </a:pPr>
            <a:endParaRPr lang="en-US" dirty="0" smtClean="0"/>
          </a:p>
          <a:p>
            <a:pPr lvl="1"/>
            <a:r>
              <a:rPr lang="en-US" b="1" dirty="0" smtClean="0"/>
              <a:t>EXCUSED ABSENCE</a:t>
            </a:r>
            <a:r>
              <a:rPr lang="en-US" dirty="0" smtClean="0"/>
              <a:t>= all missing assignments must be completed by the class following your return</a:t>
            </a:r>
          </a:p>
          <a:p>
            <a:pPr lvl="2"/>
            <a:r>
              <a:rPr lang="en-US" dirty="0" smtClean="0"/>
              <a:t>(If you are absent on Monday, and you return to school Wednesday, your work is due by FRIDAY! No excuses.)</a:t>
            </a:r>
          </a:p>
          <a:p>
            <a:pPr marL="914400" lvl="2" indent="0">
              <a:buNone/>
            </a:pPr>
            <a:endParaRPr lang="en-US" dirty="0" smtClean="0"/>
          </a:p>
          <a:p>
            <a:pPr lvl="2"/>
            <a:r>
              <a:rPr lang="en-US" u="sng" dirty="0" smtClean="0"/>
              <a:t>I will NOT ASK you for missing work; it is your responsibility</a:t>
            </a:r>
          </a:p>
          <a:p>
            <a:pPr lvl="2"/>
            <a:r>
              <a:rPr lang="en-US" u="sng" dirty="0" smtClean="0"/>
              <a:t>This includes quizzes you miss; it is your responsibility to make them up on the DAY YOUR RETURN. </a:t>
            </a:r>
            <a:endParaRPr lang="en-US" u="sng" dirty="0"/>
          </a:p>
        </p:txBody>
      </p:sp>
    </p:spTree>
    <p:extLst>
      <p:ext uri="{BB962C8B-B14F-4D97-AF65-F5344CB8AC3E}">
        <p14:creationId xmlns:p14="http://schemas.microsoft.com/office/powerpoint/2010/main" val="406039843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718"/>
            <a:ext cx="8014263" cy="912337"/>
          </a:xfrm>
        </p:spPr>
        <p:txBody>
          <a:bodyPr>
            <a:normAutofit/>
          </a:bodyPr>
          <a:lstStyle/>
          <a:p>
            <a:r>
              <a:rPr lang="en-US" dirty="0" smtClean="0"/>
              <a:t>Classwork/ Homework </a:t>
            </a:r>
            <a:endParaRPr lang="en-US" dirty="0"/>
          </a:p>
        </p:txBody>
      </p:sp>
      <p:sp>
        <p:nvSpPr>
          <p:cNvPr id="3" name="Content Placeholder 2"/>
          <p:cNvSpPr>
            <a:spLocks noGrp="1"/>
          </p:cNvSpPr>
          <p:nvPr>
            <p:ph idx="1"/>
          </p:nvPr>
        </p:nvSpPr>
        <p:spPr>
          <a:xfrm>
            <a:off x="259453" y="1187946"/>
            <a:ext cx="8370762" cy="5434513"/>
          </a:xfrm>
        </p:spPr>
        <p:txBody>
          <a:bodyPr>
            <a:normAutofit fontScale="92500" lnSpcReduction="10000"/>
          </a:bodyPr>
          <a:lstStyle/>
          <a:p>
            <a:pPr lvl="0"/>
            <a:r>
              <a:rPr lang="en-US" dirty="0" smtClean="0"/>
              <a:t>1. I </a:t>
            </a:r>
            <a:r>
              <a:rPr lang="en-US" dirty="0"/>
              <a:t>will </a:t>
            </a:r>
            <a:r>
              <a:rPr lang="en-US" dirty="0" smtClean="0"/>
              <a:t>NOT </a:t>
            </a:r>
            <a:r>
              <a:rPr lang="en-US" dirty="0"/>
              <a:t>collect </a:t>
            </a:r>
            <a:r>
              <a:rPr lang="en-US" dirty="0" err="1" smtClean="0"/>
              <a:t>classswork</a:t>
            </a:r>
            <a:r>
              <a:rPr lang="en-US" dirty="0" smtClean="0"/>
              <a:t>/ homework </a:t>
            </a:r>
            <a:r>
              <a:rPr lang="en-US" dirty="0"/>
              <a:t>daily</a:t>
            </a:r>
            <a:r>
              <a:rPr lang="en-US" dirty="0" smtClean="0"/>
              <a:t>. But ,I WILL stamp classwork/ homework daily.</a:t>
            </a:r>
          </a:p>
          <a:p>
            <a:pPr lvl="0"/>
            <a:r>
              <a:rPr lang="en-US" dirty="0" smtClean="0"/>
              <a:t> </a:t>
            </a:r>
            <a:r>
              <a:rPr lang="en-US" i="1" dirty="0" smtClean="0"/>
              <a:t>(It </a:t>
            </a:r>
            <a:r>
              <a:rPr lang="en-US" i="1" dirty="0"/>
              <a:t>is very important that you keep your homework </a:t>
            </a:r>
            <a:r>
              <a:rPr lang="en-US" i="1" u="sng" dirty="0"/>
              <a:t>organized</a:t>
            </a:r>
            <a:r>
              <a:rPr lang="en-US" i="1" dirty="0"/>
              <a:t> in a labeled section of your binder and SAVE all work on a flash drive as back-up, so that I can collect it in a </a:t>
            </a:r>
            <a:r>
              <a:rPr lang="en-US" i="1" dirty="0" smtClean="0"/>
              <a:t>classwork/ homework </a:t>
            </a:r>
            <a:r>
              <a:rPr lang="en-US" i="1" dirty="0"/>
              <a:t>packet </a:t>
            </a:r>
            <a:r>
              <a:rPr lang="en-US" i="1" dirty="0" smtClean="0"/>
              <a:t>periodically)</a:t>
            </a:r>
            <a:r>
              <a:rPr lang="en-US" dirty="0" smtClean="0"/>
              <a:t>. </a:t>
            </a:r>
            <a:endParaRPr lang="en-US" dirty="0"/>
          </a:p>
          <a:p>
            <a:pPr lvl="0"/>
            <a:r>
              <a:rPr lang="en-US" dirty="0" smtClean="0"/>
              <a:t>2. Grading</a:t>
            </a:r>
            <a:r>
              <a:rPr lang="en-US" dirty="0"/>
              <a:t>: </a:t>
            </a:r>
            <a:endParaRPr lang="en-US" dirty="0" smtClean="0"/>
          </a:p>
          <a:p>
            <a:pPr lvl="0"/>
            <a:r>
              <a:rPr lang="en-US" dirty="0" smtClean="0"/>
              <a:t>-Completion: I </a:t>
            </a:r>
            <a:r>
              <a:rPr lang="en-US" dirty="0"/>
              <a:t>will count stamps </a:t>
            </a:r>
            <a:r>
              <a:rPr lang="en-US" dirty="0" smtClean="0"/>
              <a:t>for completion points</a:t>
            </a:r>
            <a:r>
              <a:rPr lang="en-US" dirty="0"/>
              <a:t>. </a:t>
            </a:r>
            <a:r>
              <a:rPr lang="en-US" dirty="0" smtClean="0"/>
              <a:t>(</a:t>
            </a:r>
            <a:r>
              <a:rPr lang="en-US" dirty="0" err="1" smtClean="0"/>
              <a:t>hw</a:t>
            </a:r>
            <a:r>
              <a:rPr lang="en-US" dirty="0" smtClean="0"/>
              <a:t>/cl grade)</a:t>
            </a:r>
          </a:p>
          <a:p>
            <a:pPr lvl="0"/>
            <a:r>
              <a:rPr lang="en-US" dirty="0" smtClean="0"/>
              <a:t> -Accuracy: I </a:t>
            </a:r>
            <a:r>
              <a:rPr lang="en-US" dirty="0"/>
              <a:t>will also randomly choose </a:t>
            </a:r>
            <a:r>
              <a:rPr lang="en-US" u="sng" dirty="0"/>
              <a:t>one assignment </a:t>
            </a:r>
            <a:r>
              <a:rPr lang="en-US" dirty="0"/>
              <a:t>from the packet to grade for comprehension, so each one should show your best effort</a:t>
            </a:r>
            <a:r>
              <a:rPr lang="en-US" dirty="0" smtClean="0"/>
              <a:t>! (writing grade)</a:t>
            </a:r>
            <a:endParaRPr lang="en-US" dirty="0"/>
          </a:p>
          <a:p>
            <a:pPr lvl="0"/>
            <a:r>
              <a:rPr lang="en-US" dirty="0" smtClean="0"/>
              <a:t>3.. You will have an opportunity to do make-up work for partial completion points.  ____(5)  ____ (3) _____ (0)</a:t>
            </a:r>
          </a:p>
          <a:p>
            <a:pPr lvl="0"/>
            <a:r>
              <a:rPr lang="en-US" dirty="0"/>
              <a:t>4</a:t>
            </a:r>
            <a:r>
              <a:rPr lang="en-US" dirty="0" smtClean="0"/>
              <a:t>. If </a:t>
            </a:r>
            <a:r>
              <a:rPr lang="en-US" dirty="0"/>
              <a:t>one homework assignment does not have a stamp on collection day, you will not </a:t>
            </a:r>
            <a:r>
              <a:rPr lang="en-US" dirty="0" smtClean="0"/>
              <a:t>get full </a:t>
            </a:r>
            <a:r>
              <a:rPr lang="en-US" dirty="0"/>
              <a:t>credit; do not ask for a </a:t>
            </a:r>
            <a:r>
              <a:rPr lang="en-US" dirty="0" smtClean="0"/>
              <a:t>stamp</a:t>
            </a:r>
            <a:r>
              <a:rPr lang="en-US" dirty="0"/>
              <a:t>!</a:t>
            </a:r>
            <a:endParaRPr lang="en-US" dirty="0" smtClean="0"/>
          </a:p>
          <a:p>
            <a:pPr lvl="0"/>
            <a:r>
              <a:rPr lang="en-US" dirty="0" smtClean="0"/>
              <a:t>5</a:t>
            </a:r>
            <a:r>
              <a:rPr lang="en-US" smtClean="0"/>
              <a:t>. </a:t>
            </a:r>
            <a:r>
              <a:rPr lang="en-US" dirty="0" smtClean="0"/>
              <a:t>ALL homework will be listed on-line.</a:t>
            </a:r>
            <a:endParaRPr lang="en-US" dirty="0"/>
          </a:p>
        </p:txBody>
      </p:sp>
    </p:spTree>
    <p:extLst>
      <p:ext uri="{BB962C8B-B14F-4D97-AF65-F5344CB8AC3E}">
        <p14:creationId xmlns:p14="http://schemas.microsoft.com/office/powerpoint/2010/main" val="22489634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Supplies to bring to class daily</a:t>
            </a:r>
            <a:endParaRPr lang="en-US" dirty="0"/>
          </a:p>
        </p:txBody>
      </p:sp>
      <p:sp>
        <p:nvSpPr>
          <p:cNvPr id="3" name="Content Placeholder 2"/>
          <p:cNvSpPr>
            <a:spLocks noGrp="1"/>
          </p:cNvSpPr>
          <p:nvPr>
            <p:ph idx="1"/>
          </p:nvPr>
        </p:nvSpPr>
        <p:spPr>
          <a:xfrm>
            <a:off x="457200" y="1524318"/>
            <a:ext cx="7620000" cy="5333682"/>
          </a:xfrm>
        </p:spPr>
        <p:txBody>
          <a:bodyPr>
            <a:normAutofit/>
          </a:bodyPr>
          <a:lstStyle/>
          <a:p>
            <a:pPr marL="457200" indent="-457200">
              <a:buAutoNum type="arabicPeriod"/>
            </a:pPr>
            <a:r>
              <a:rPr lang="en-US" dirty="0" smtClean="0"/>
              <a:t>Journal</a:t>
            </a:r>
          </a:p>
          <a:p>
            <a:pPr marL="457200" indent="-457200">
              <a:buAutoNum type="arabicPeriod"/>
            </a:pPr>
            <a:r>
              <a:rPr lang="en-US" dirty="0" smtClean="0"/>
              <a:t>3 ring binder</a:t>
            </a:r>
          </a:p>
          <a:p>
            <a:pPr marL="457200" indent="-457200">
              <a:buAutoNum type="arabicPeriod"/>
            </a:pPr>
            <a:r>
              <a:rPr lang="en-US" dirty="0" smtClean="0"/>
              <a:t>Lined paper</a:t>
            </a:r>
          </a:p>
          <a:p>
            <a:pPr marL="457200" indent="-457200">
              <a:buAutoNum type="arabicPeriod"/>
            </a:pPr>
            <a:r>
              <a:rPr lang="en-US" dirty="0" smtClean="0"/>
              <a:t>Pencil &amp; pen</a:t>
            </a:r>
          </a:p>
          <a:p>
            <a:pPr marL="457200" indent="-457200">
              <a:buAutoNum type="arabicPeriod"/>
            </a:pPr>
            <a:r>
              <a:rPr lang="en-US" dirty="0" smtClean="0"/>
              <a:t>Assigned novel</a:t>
            </a:r>
          </a:p>
          <a:p>
            <a:pPr marL="457200" indent="-457200">
              <a:buAutoNum type="arabicPeriod"/>
            </a:pPr>
            <a:r>
              <a:rPr lang="en-US" dirty="0" smtClean="0"/>
              <a:t>AND (outside reading) novel/book</a:t>
            </a:r>
          </a:p>
          <a:p>
            <a:pPr marL="457200" indent="-457200">
              <a:buAutoNum type="arabicPeriod"/>
            </a:pPr>
            <a:endParaRPr lang="en-US" dirty="0"/>
          </a:p>
          <a:p>
            <a:r>
              <a:rPr lang="en-US" u="sng" dirty="0" smtClean="0"/>
              <a:t>TEXTBOOK:</a:t>
            </a:r>
          </a:p>
          <a:p>
            <a:r>
              <a:rPr lang="en-US" dirty="0" smtClean="0"/>
              <a:t>You will receive ONE textbook: </a:t>
            </a:r>
          </a:p>
          <a:p>
            <a:pPr marL="457200" indent="-457200">
              <a:buAutoNum type="arabicPeriod"/>
            </a:pPr>
            <a:r>
              <a:rPr lang="en-US" dirty="0" smtClean="0"/>
              <a:t>Literature textbook</a:t>
            </a:r>
          </a:p>
          <a:p>
            <a:r>
              <a:rPr lang="en-US" dirty="0" smtClean="0"/>
              <a:t>*Please keep in a safe place at home. We will use this book!</a:t>
            </a:r>
            <a:endParaRPr lang="en-US" dirty="0"/>
          </a:p>
        </p:txBody>
      </p:sp>
    </p:spTree>
    <p:extLst>
      <p:ext uri="{BB962C8B-B14F-4D97-AF65-F5344CB8AC3E}">
        <p14:creationId xmlns:p14="http://schemas.microsoft.com/office/powerpoint/2010/main" val="305249803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Ending class</a:t>
            </a:r>
            <a:endParaRPr lang="en-US" dirty="0"/>
          </a:p>
        </p:txBody>
      </p:sp>
      <p:sp>
        <p:nvSpPr>
          <p:cNvPr id="3" name="Content Placeholder 2"/>
          <p:cNvSpPr>
            <a:spLocks noGrp="1"/>
          </p:cNvSpPr>
          <p:nvPr>
            <p:ph idx="1"/>
          </p:nvPr>
        </p:nvSpPr>
        <p:spPr/>
        <p:txBody>
          <a:bodyPr/>
          <a:lstStyle/>
          <a:p>
            <a:r>
              <a:rPr lang="en-US" dirty="0" smtClean="0"/>
              <a:t>The bell does not dismiss you.</a:t>
            </a:r>
          </a:p>
          <a:p>
            <a:r>
              <a:rPr lang="en-US" dirty="0" smtClean="0"/>
              <a:t>I dismiss you. IF you start packing up before I dismiss you, you will stay an extra two minutes after class.</a:t>
            </a:r>
          </a:p>
          <a:p>
            <a:r>
              <a:rPr lang="en-US" dirty="0" smtClean="0"/>
              <a:t>Do not ask for me to release the class early. It is against school policy.</a:t>
            </a:r>
            <a:endParaRPr lang="en-US" dirty="0"/>
          </a:p>
        </p:txBody>
      </p:sp>
    </p:spTree>
    <p:extLst>
      <p:ext uri="{BB962C8B-B14F-4D97-AF65-F5344CB8AC3E}">
        <p14:creationId xmlns:p14="http://schemas.microsoft.com/office/powerpoint/2010/main" val="165122081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Req. Reading curriculum</a:t>
            </a:r>
            <a:endParaRPr lang="en-US" dirty="0"/>
          </a:p>
        </p:txBody>
      </p:sp>
      <p:sp>
        <p:nvSpPr>
          <p:cNvPr id="2" name="Content Placeholder 1"/>
          <p:cNvSpPr>
            <a:spLocks noGrp="1"/>
          </p:cNvSpPr>
          <p:nvPr>
            <p:ph idx="1"/>
          </p:nvPr>
        </p:nvSpPr>
        <p:spPr>
          <a:xfrm>
            <a:off x="191177" y="1706819"/>
            <a:ext cx="8411728" cy="4628893"/>
          </a:xfrm>
        </p:spPr>
        <p:txBody>
          <a:bodyPr>
            <a:normAutofit/>
          </a:bodyPr>
          <a:lstStyle/>
          <a:p>
            <a:pPr lvl="0"/>
            <a:r>
              <a:rPr lang="en-US" i="1" dirty="0" smtClean="0"/>
              <a:t>First Semester:</a:t>
            </a:r>
          </a:p>
          <a:p>
            <a:pPr lvl="0"/>
            <a:r>
              <a:rPr lang="en-US" i="1" dirty="0" smtClean="0"/>
              <a:t>Hamlet</a:t>
            </a:r>
            <a:r>
              <a:rPr lang="en-US" dirty="0" smtClean="0"/>
              <a:t>,</a:t>
            </a:r>
          </a:p>
          <a:p>
            <a:pPr lvl="0"/>
            <a:r>
              <a:rPr lang="en-US" dirty="0" smtClean="0"/>
              <a:t>by </a:t>
            </a:r>
            <a:r>
              <a:rPr lang="en-US" dirty="0"/>
              <a:t>William Shakespeare</a:t>
            </a:r>
          </a:p>
          <a:p>
            <a:pPr lvl="0"/>
            <a:endParaRPr lang="en-US" i="1" dirty="0" smtClean="0"/>
          </a:p>
          <a:p>
            <a:pPr lvl="0"/>
            <a:r>
              <a:rPr lang="en-US" i="1" dirty="0" smtClean="0"/>
              <a:t>Second Semester:</a:t>
            </a:r>
            <a:endParaRPr lang="en-US" dirty="0"/>
          </a:p>
          <a:p>
            <a:pPr lvl="0"/>
            <a:r>
              <a:rPr lang="en-US" i="1" dirty="0" smtClean="0"/>
              <a:t>Outliers, </a:t>
            </a:r>
            <a:endParaRPr lang="en-US" dirty="0"/>
          </a:p>
          <a:p>
            <a:r>
              <a:rPr lang="en-US" dirty="0" smtClean="0"/>
              <a:t>By Malcolm </a:t>
            </a:r>
            <a:r>
              <a:rPr lang="en-US" dirty="0" err="1" smtClean="0"/>
              <a:t>Gladwell</a:t>
            </a:r>
            <a:endParaRPr lang="en-US" dirty="0"/>
          </a:p>
        </p:txBody>
      </p:sp>
      <p:pic>
        <p:nvPicPr>
          <p:cNvPr id="4" name="Picture 3"/>
          <p:cNvPicPr>
            <a:picLocks noChangeAspect="1"/>
          </p:cNvPicPr>
          <p:nvPr/>
        </p:nvPicPr>
        <p:blipFill>
          <a:blip r:embed="rId3"/>
          <a:stretch>
            <a:fillRect/>
          </a:stretch>
        </p:blipFill>
        <p:spPr>
          <a:xfrm>
            <a:off x="3106510" y="1912131"/>
            <a:ext cx="3043767" cy="4063586"/>
          </a:xfrm>
          <a:prstGeom prst="rect">
            <a:avLst/>
          </a:prstGeom>
        </p:spPr>
      </p:pic>
      <p:pic>
        <p:nvPicPr>
          <p:cNvPr id="5" name="Picture 4"/>
          <p:cNvPicPr>
            <a:picLocks noChangeAspect="1"/>
          </p:cNvPicPr>
          <p:nvPr/>
        </p:nvPicPr>
        <p:blipFill>
          <a:blip r:embed="rId4"/>
          <a:stretch>
            <a:fillRect/>
          </a:stretch>
        </p:blipFill>
        <p:spPr>
          <a:xfrm>
            <a:off x="6150277" y="152718"/>
            <a:ext cx="2874433" cy="3832577"/>
          </a:xfrm>
          <a:prstGeom prst="rect">
            <a:avLst/>
          </a:prstGeom>
        </p:spPr>
      </p:pic>
    </p:spTree>
    <p:extLst>
      <p:ext uri="{BB962C8B-B14F-4D97-AF65-F5344CB8AC3E}">
        <p14:creationId xmlns:p14="http://schemas.microsoft.com/office/powerpoint/2010/main" val="256839338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9"/>
            <a:ext cx="5791200" cy="769220"/>
          </a:xfrm>
        </p:spPr>
        <p:txBody>
          <a:bodyPr>
            <a:normAutofit/>
          </a:bodyPr>
          <a:lstStyle/>
          <a:p>
            <a:r>
              <a:rPr lang="en-US" dirty="0" err="1"/>
              <a:t>Eng</a:t>
            </a:r>
            <a:r>
              <a:rPr lang="en-US" dirty="0"/>
              <a:t> 4- Novels/ </a:t>
            </a:r>
            <a:r>
              <a:rPr lang="en-US" dirty="0" err="1" smtClean="0"/>
              <a:t>LiT</a:t>
            </a:r>
            <a:endParaRPr lang="en-US" dirty="0"/>
          </a:p>
        </p:txBody>
      </p:sp>
      <p:sp>
        <p:nvSpPr>
          <p:cNvPr id="3" name="Content Placeholder 2"/>
          <p:cNvSpPr>
            <a:spLocks noGrp="1"/>
          </p:cNvSpPr>
          <p:nvPr>
            <p:ph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457200" y="3814619"/>
            <a:ext cx="1848399" cy="2804106"/>
          </a:xfrm>
          <a:prstGeom prst="rect">
            <a:avLst/>
          </a:prstGeom>
        </p:spPr>
      </p:pic>
      <p:pic>
        <p:nvPicPr>
          <p:cNvPr id="9" name="Picture 8"/>
          <p:cNvPicPr>
            <a:picLocks noChangeAspect="1"/>
          </p:cNvPicPr>
          <p:nvPr/>
        </p:nvPicPr>
        <p:blipFill>
          <a:blip r:embed="rId3"/>
          <a:stretch>
            <a:fillRect/>
          </a:stretch>
        </p:blipFill>
        <p:spPr>
          <a:xfrm>
            <a:off x="5460904" y="4438953"/>
            <a:ext cx="1574991" cy="2419047"/>
          </a:xfrm>
          <a:prstGeom prst="rect">
            <a:avLst/>
          </a:prstGeom>
        </p:spPr>
      </p:pic>
      <p:pic>
        <p:nvPicPr>
          <p:cNvPr id="10" name="Picture 9"/>
          <p:cNvPicPr>
            <a:picLocks noChangeAspect="1"/>
          </p:cNvPicPr>
          <p:nvPr/>
        </p:nvPicPr>
        <p:blipFill>
          <a:blip r:embed="rId4"/>
          <a:stretch>
            <a:fillRect/>
          </a:stretch>
        </p:blipFill>
        <p:spPr>
          <a:xfrm>
            <a:off x="457200" y="921939"/>
            <a:ext cx="1630372" cy="2536134"/>
          </a:xfrm>
          <a:prstGeom prst="rect">
            <a:avLst/>
          </a:prstGeom>
        </p:spPr>
      </p:pic>
      <p:pic>
        <p:nvPicPr>
          <p:cNvPr id="4" name="Picture 3"/>
          <p:cNvPicPr>
            <a:picLocks noChangeAspect="1"/>
          </p:cNvPicPr>
          <p:nvPr/>
        </p:nvPicPr>
        <p:blipFill>
          <a:blip r:embed="rId5"/>
          <a:stretch>
            <a:fillRect/>
          </a:stretch>
        </p:blipFill>
        <p:spPr>
          <a:xfrm>
            <a:off x="2925893" y="1035353"/>
            <a:ext cx="1699520" cy="2422720"/>
          </a:xfrm>
          <a:prstGeom prst="rect">
            <a:avLst/>
          </a:prstGeom>
        </p:spPr>
      </p:pic>
      <p:pic>
        <p:nvPicPr>
          <p:cNvPr id="12" name="Picture 11"/>
          <p:cNvPicPr>
            <a:picLocks noChangeAspect="1"/>
          </p:cNvPicPr>
          <p:nvPr/>
        </p:nvPicPr>
        <p:blipFill>
          <a:blip r:embed="rId6"/>
          <a:stretch>
            <a:fillRect/>
          </a:stretch>
        </p:blipFill>
        <p:spPr>
          <a:xfrm>
            <a:off x="5054600" y="1158097"/>
            <a:ext cx="2387600" cy="3086100"/>
          </a:xfrm>
          <a:prstGeom prst="rect">
            <a:avLst/>
          </a:prstGeom>
        </p:spPr>
      </p:pic>
      <p:pic>
        <p:nvPicPr>
          <p:cNvPr id="13" name="Picture 12"/>
          <p:cNvPicPr>
            <a:picLocks noChangeAspect="1"/>
          </p:cNvPicPr>
          <p:nvPr/>
        </p:nvPicPr>
        <p:blipFill>
          <a:blip r:embed="rId7"/>
          <a:stretch>
            <a:fillRect/>
          </a:stretch>
        </p:blipFill>
        <p:spPr>
          <a:xfrm>
            <a:off x="7535777" y="3061898"/>
            <a:ext cx="1559263" cy="2364597"/>
          </a:xfrm>
          <a:prstGeom prst="rect">
            <a:avLst/>
          </a:prstGeom>
        </p:spPr>
      </p:pic>
      <p:pic>
        <p:nvPicPr>
          <p:cNvPr id="14" name="Picture 13"/>
          <p:cNvPicPr>
            <a:picLocks noChangeAspect="1"/>
          </p:cNvPicPr>
          <p:nvPr/>
        </p:nvPicPr>
        <p:blipFill>
          <a:blip r:embed="rId8"/>
          <a:stretch>
            <a:fillRect/>
          </a:stretch>
        </p:blipFill>
        <p:spPr>
          <a:xfrm>
            <a:off x="2925893" y="4244197"/>
            <a:ext cx="1569952" cy="2367796"/>
          </a:xfrm>
          <a:prstGeom prst="rect">
            <a:avLst/>
          </a:prstGeom>
        </p:spPr>
      </p:pic>
    </p:spTree>
    <p:extLst>
      <p:ext uri="{BB962C8B-B14F-4D97-AF65-F5344CB8AC3E}">
        <p14:creationId xmlns:p14="http://schemas.microsoft.com/office/powerpoint/2010/main" val="258680879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Essays</a:t>
            </a:r>
            <a:endParaRPr lang="en-US" dirty="0"/>
          </a:p>
        </p:txBody>
      </p:sp>
      <p:sp>
        <p:nvSpPr>
          <p:cNvPr id="2" name="Content Placeholder 1"/>
          <p:cNvSpPr>
            <a:spLocks noGrp="1"/>
          </p:cNvSpPr>
          <p:nvPr>
            <p:ph idx="1"/>
          </p:nvPr>
        </p:nvSpPr>
        <p:spPr/>
        <p:txBody>
          <a:bodyPr>
            <a:normAutofit/>
          </a:bodyPr>
          <a:lstStyle/>
          <a:p>
            <a:pPr marL="457200" indent="-457200">
              <a:buAutoNum type="arabicPeriod"/>
            </a:pPr>
            <a:r>
              <a:rPr lang="en-US" dirty="0" smtClean="0"/>
              <a:t>Turn in your final essay to </a:t>
            </a:r>
            <a:r>
              <a:rPr lang="en-US" dirty="0" smtClean="0">
                <a:hlinkClick r:id="rId2"/>
              </a:rPr>
              <a:t>www.turnitin.com</a:t>
            </a:r>
            <a:endParaRPr lang="en-US" dirty="0" smtClean="0"/>
          </a:p>
          <a:p>
            <a:pPr marL="457200" indent="-457200">
              <a:buAutoNum type="arabicPeriod"/>
            </a:pPr>
            <a:r>
              <a:rPr lang="en-US" dirty="0" smtClean="0"/>
              <a:t>Turn in hard copy of your essay with your drafts and outlines attached to the back of the final essay.</a:t>
            </a:r>
          </a:p>
          <a:p>
            <a:pPr marL="457200" indent="-457200">
              <a:buAutoNum type="arabicPeriod"/>
            </a:pPr>
            <a:r>
              <a:rPr lang="en-US" dirty="0" smtClean="0"/>
              <a:t>Failure to turn in your essay in by the due date will result in a 10% reduction from your final grade each day it is late.</a:t>
            </a:r>
          </a:p>
          <a:p>
            <a:pPr marL="457200" indent="-457200">
              <a:buAutoNum type="arabicPeriod"/>
            </a:pPr>
            <a:r>
              <a:rPr lang="en-US" dirty="0" smtClean="0"/>
              <a:t>After 4 days late, your essay will receive a zero.</a:t>
            </a:r>
          </a:p>
        </p:txBody>
      </p:sp>
    </p:spTree>
    <p:extLst>
      <p:ext uri="{BB962C8B-B14F-4D97-AF65-F5344CB8AC3E}">
        <p14:creationId xmlns:p14="http://schemas.microsoft.com/office/powerpoint/2010/main" val="170693486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718"/>
            <a:ext cx="5791200" cy="730701"/>
          </a:xfrm>
        </p:spPr>
        <p:txBody>
          <a:bodyPr/>
          <a:lstStyle/>
          <a:p>
            <a:r>
              <a:rPr lang="en-US" dirty="0" smtClean="0"/>
              <a:t>Grading Policy</a:t>
            </a:r>
            <a:endParaRPr lang="en-US" dirty="0"/>
          </a:p>
        </p:txBody>
      </p:sp>
      <p:sp>
        <p:nvSpPr>
          <p:cNvPr id="2" name="Content Placeholder 1"/>
          <p:cNvSpPr>
            <a:spLocks noGrp="1"/>
          </p:cNvSpPr>
          <p:nvPr>
            <p:ph idx="1"/>
          </p:nvPr>
        </p:nvSpPr>
        <p:spPr>
          <a:xfrm>
            <a:off x="0" y="1085869"/>
            <a:ext cx="6000894" cy="4085814"/>
          </a:xfrm>
        </p:spPr>
        <p:txBody>
          <a:bodyPr>
            <a:normAutofit/>
          </a:bodyPr>
          <a:lstStyle/>
          <a:p>
            <a:r>
              <a:rPr lang="en-US" sz="2400" dirty="0" smtClean="0"/>
              <a:t>Writing				25%</a:t>
            </a:r>
          </a:p>
          <a:p>
            <a:r>
              <a:rPr lang="en-US" sz="2400" dirty="0" smtClean="0"/>
              <a:t>Exams</a:t>
            </a:r>
            <a:r>
              <a:rPr lang="en-US" sz="2400" dirty="0"/>
              <a:t>	</a:t>
            </a:r>
            <a:r>
              <a:rPr lang="en-US" sz="2400" dirty="0" smtClean="0"/>
              <a:t>			30%</a:t>
            </a:r>
          </a:p>
          <a:p>
            <a:r>
              <a:rPr lang="en-US" sz="2400" dirty="0" smtClean="0"/>
              <a:t>Quizzes				20%</a:t>
            </a:r>
          </a:p>
          <a:p>
            <a:r>
              <a:rPr lang="en-US" sz="2400" dirty="0" smtClean="0"/>
              <a:t>Classwork/Homework	</a:t>
            </a:r>
            <a:r>
              <a:rPr lang="en-US" sz="2400" smtClean="0"/>
              <a:t>	</a:t>
            </a:r>
            <a:r>
              <a:rPr lang="en-US" sz="2400" smtClean="0"/>
              <a:t>20%</a:t>
            </a:r>
            <a:endParaRPr lang="en-US" sz="2400" dirty="0" smtClean="0"/>
          </a:p>
          <a:p>
            <a:r>
              <a:rPr lang="en-US" sz="2400" dirty="0"/>
              <a:t>P</a:t>
            </a:r>
            <a:r>
              <a:rPr lang="en-US" sz="2400" dirty="0" smtClean="0"/>
              <a:t>articipation		 	 5%</a:t>
            </a:r>
            <a:endParaRPr lang="en-US" sz="2400" dirty="0"/>
          </a:p>
        </p:txBody>
      </p:sp>
      <p:graphicFrame>
        <p:nvGraphicFramePr>
          <p:cNvPr id="4" name="Chart 3"/>
          <p:cNvGraphicFramePr/>
          <p:nvPr>
            <p:extLst>
              <p:ext uri="{D42A27DB-BD31-4B8C-83A1-F6EECF244321}">
                <p14:modId xmlns:p14="http://schemas.microsoft.com/office/powerpoint/2010/main" val="3611359384"/>
              </p:ext>
            </p:extLst>
          </p:nvPr>
        </p:nvGraphicFramePr>
        <p:xfrm>
          <a:off x="4353941" y="2811429"/>
          <a:ext cx="4731829" cy="40596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1396833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Questions?</a:t>
            </a:r>
            <a:endParaRPr lang="en-US" dirty="0"/>
          </a:p>
        </p:txBody>
      </p:sp>
      <p:sp>
        <p:nvSpPr>
          <p:cNvPr id="2" name="Content Placeholder 1"/>
          <p:cNvSpPr>
            <a:spLocks noGrp="1"/>
          </p:cNvSpPr>
          <p:nvPr>
            <p:ph idx="1"/>
          </p:nvPr>
        </p:nvSpPr>
        <p:spPr>
          <a:xfrm>
            <a:off x="872067" y="2179781"/>
            <a:ext cx="7408333" cy="3946381"/>
          </a:xfrm>
        </p:spPr>
        <p:txBody>
          <a:bodyPr>
            <a:normAutofit/>
          </a:bodyPr>
          <a:lstStyle/>
          <a:p>
            <a:pPr marL="274320" lvl="1" indent="0">
              <a:buNone/>
            </a:pPr>
            <a:endParaRPr lang="en-US" dirty="0"/>
          </a:p>
        </p:txBody>
      </p:sp>
    </p:spTree>
    <p:extLst>
      <p:ext uri="{BB962C8B-B14F-4D97-AF65-F5344CB8AC3E}">
        <p14:creationId xmlns:p14="http://schemas.microsoft.com/office/powerpoint/2010/main" val="24009308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Override>
</file>

<file path=docProps/app.xml><?xml version="1.0" encoding="utf-8"?>
<Properties xmlns="http://schemas.openxmlformats.org/officeDocument/2006/extended-properties" xmlns:vt="http://schemas.openxmlformats.org/officeDocument/2006/docPropsVTypes">
  <Template>Essential.thmx</Template>
  <TotalTime>410</TotalTime>
  <Words>1929</Words>
  <Application>Microsoft Macintosh PowerPoint</Application>
  <PresentationFormat>On-screen Show (4:3)</PresentationFormat>
  <Paragraphs>180</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Essential</vt:lpstr>
      <vt:lpstr>Eng 4- Rules &amp; Procedures </vt:lpstr>
      <vt:lpstr>Rules &amp; Procedures test</vt:lpstr>
      <vt:lpstr>My Expectations</vt:lpstr>
      <vt:lpstr>Class Rules</vt:lpstr>
      <vt:lpstr>Definition of diversity:</vt:lpstr>
      <vt:lpstr>Participation points=  5% of your grade How to Gain points:</vt:lpstr>
      <vt:lpstr>How to lose participation points:</vt:lpstr>
      <vt:lpstr>Possible Behavioral Consequences</vt:lpstr>
      <vt:lpstr>Hall pass-  a matter of safety !</vt:lpstr>
      <vt:lpstr>Beginning class Each day</vt:lpstr>
      <vt:lpstr>Journals</vt:lpstr>
      <vt:lpstr>No Cell phones allowed during class</vt:lpstr>
      <vt:lpstr>Late work: Classwork/ Homework assignments……    20% of your grade</vt:lpstr>
      <vt:lpstr>Late work: major assignments</vt:lpstr>
      <vt:lpstr>Absences: be proactive!</vt:lpstr>
      <vt:lpstr>Absences: check on-line!</vt:lpstr>
      <vt:lpstr>Classwork/ Homework </vt:lpstr>
      <vt:lpstr>Supplies to bring to class daily</vt:lpstr>
      <vt:lpstr>Ending class</vt:lpstr>
      <vt:lpstr>Req. Reading curriculum</vt:lpstr>
      <vt:lpstr>Eng 4- Novels/ LiT</vt:lpstr>
      <vt:lpstr>Essays</vt:lpstr>
      <vt:lpstr>Grading Policy</vt:lpstr>
      <vt:lpstr>Questions?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Rules &amp; Procedures </dc:title>
  <dc:creator>Brian Bly</dc:creator>
  <cp:lastModifiedBy>Brian Bly</cp:lastModifiedBy>
  <cp:revision>47</cp:revision>
  <dcterms:created xsi:type="dcterms:W3CDTF">2014-09-25T15:56:16Z</dcterms:created>
  <dcterms:modified xsi:type="dcterms:W3CDTF">2016-08-30T01:36:13Z</dcterms:modified>
</cp:coreProperties>
</file>